
<file path=[Content_Types].xml><?xml version="1.0" encoding="utf-8"?>
<Types xmlns="http://schemas.openxmlformats.org/package/2006/content-types">
  <Override PartName="/ppt/slides/slide18.xml" ContentType="application/vnd.openxmlformats-officedocument.presentationml.slide+xml"/>
  <Override PartName="/ppt/slideLayouts/slideLayout15.xml" ContentType="application/vnd.openxmlformats-officedocument.presentationml.slideLayout+xml"/>
  <Override PartName="/ppt/notesSlides/notesSlide4.xml" ContentType="application/vnd.openxmlformats-officedocument.presentationml.notesSlide+xml"/>
  <Override PartName="/ppt/slides/slide9.xml" ContentType="application/vnd.openxmlformats-officedocument.presentationml.slide+xml"/>
  <Override PartName="/ppt/slides/slide14.xml" ContentType="application/vnd.openxmlformats-officedocument.presentationml.slide+xml"/>
  <Override PartName="/customXml/itemProps1.xml" ContentType="application/vnd.openxmlformats-officedocument.customXmlProperties+xml"/>
  <Override PartName="/ppt/slideLayouts/slideLayout9.xml" ContentType="application/vnd.openxmlformats-officedocument.presentationml.slideLayout+xml"/>
  <Override PartName="/ppt/slides/slide5.xml" ContentType="application/vnd.openxmlformats-officedocument.presentationml.slide+xml"/>
  <Override PartName="/ppt/slideLayouts/slideLayout11.xml" ContentType="application/vnd.openxmlformats-officedocument.presentationml.slideLayout+xml"/>
  <Override PartName="/ppt/notesSlides/notesSlide9.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handoutMasters/handoutMaster1.xml" ContentType="application/vnd.openxmlformats-officedocument.presentationml.handoutMaster+xml"/>
  <Default Extension="jpeg" ContentType="image/jpeg"/>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slideLayouts/slideLayout16.xml" ContentType="application/vnd.openxmlformats-officedocument.presentationml.slideLayout+xml"/>
  <Override PartName="/ppt/tableStyles.xml" ContentType="application/vnd.openxmlformats-officedocument.presentationml.tableStyles+xml"/>
  <Override PartName="/ppt/notesSlides/notesSlide5.xml" ContentType="application/vnd.openxmlformats-officedocument.presentationml.notesSlide+xml"/>
  <Override PartName="/docProps/custom.xml" ContentType="application/vnd.openxmlformats-officedocument.custom-properties+xml"/>
  <Override PartName="/ppt/slides/slide15.xml" ContentType="application/vnd.openxmlformats-officedocument.presentationml.slide+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notesSlides/notesSlide6.xml" ContentType="application/vnd.openxmlformats-officedocument.presentationml.notesSlide+xml"/>
  <Default Extension="gif" ContentType="image/gif"/>
  <Override PartName="/ppt/slides/slide16.xml" ContentType="application/vnd.openxmlformats-officedocument.presentationml.slide+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slideLayouts/slideLayout14.xml" ContentType="application/vnd.openxmlformats-officedocument.presentationml.slideLayout+xml"/>
  <Override PartName="/ppt/notesSlides/notesSlide3.xml" ContentType="application/vnd.openxmlformats-officedocument.presentationml.notesSlide+xml"/>
  <Override PartName="/ppt/slides/slide8.xml" ContentType="application/vnd.openxmlformats-officedocument.presentationml.slide+xml"/>
  <Override PartName="/ppt/notesSlides/notesSlide10.xml" ContentType="application/vnd.openxmlformats-officedocument.presentationml.notes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embedTrueTypeFonts="1">
  <p:sldMasterIdLst>
    <p:sldMasterId id="2147483648" r:id="rId2"/>
  </p:sldMasterIdLst>
  <p:notesMasterIdLst>
    <p:notesMasterId r:id="rId26"/>
  </p:notesMasterIdLst>
  <p:handoutMasterIdLst>
    <p:handoutMasterId r:id="rId27"/>
  </p:handoutMasterIdLst>
  <p:sldIdLst>
    <p:sldId id="285" r:id="rId3"/>
    <p:sldId id="286" r:id="rId4"/>
    <p:sldId id="287" r:id="rId5"/>
    <p:sldId id="290" r:id="rId6"/>
    <p:sldId id="288" r:id="rId7"/>
    <p:sldId id="301" r:id="rId8"/>
    <p:sldId id="302" r:id="rId9"/>
    <p:sldId id="317" r:id="rId10"/>
    <p:sldId id="303" r:id="rId11"/>
    <p:sldId id="304" r:id="rId12"/>
    <p:sldId id="305" r:id="rId13"/>
    <p:sldId id="306" r:id="rId14"/>
    <p:sldId id="307" r:id="rId15"/>
    <p:sldId id="308" r:id="rId16"/>
    <p:sldId id="309" r:id="rId17"/>
    <p:sldId id="310" r:id="rId18"/>
    <p:sldId id="311" r:id="rId19"/>
    <p:sldId id="312" r:id="rId20"/>
    <p:sldId id="313" r:id="rId21"/>
    <p:sldId id="314" r:id="rId22"/>
    <p:sldId id="315" r:id="rId23"/>
    <p:sldId id="316" r:id="rId24"/>
    <p:sldId id="300"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4995" autoAdjust="0"/>
    <p:restoredTop sz="94650" autoAdjust="0"/>
  </p:normalViewPr>
  <p:slideViewPr>
    <p:cSldViewPr>
      <p:cViewPr varScale="1">
        <p:scale>
          <a:sx n="118" d="100"/>
          <a:sy n="118" d="100"/>
        </p:scale>
        <p:origin x="-1288" y="-112"/>
      </p:cViewPr>
      <p:guideLst>
        <p:guide orient="horz" pos="2160"/>
        <p:guide pos="2880"/>
      </p:guideLst>
    </p:cSldViewPr>
  </p:slideViewPr>
  <p:outlineViewPr>
    <p:cViewPr>
      <p:scale>
        <a:sx n="33" d="100"/>
        <a:sy n="33" d="100"/>
      </p:scale>
      <p:origin x="0" y="76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5" d="100"/>
          <a:sy n="105" d="100"/>
        </p:scale>
        <p:origin x="-2478"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8B8DF-24AD-4F40-BBFC-89725AEAF415}" type="datetimeFigureOut">
              <a:rPr lang="en-US" smtClean="0"/>
              <a:pPr/>
              <a:t>10/19/14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352DE-026B-4B56-8316-D39959E3BD6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03304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9D4B4-0EC2-42AE-ABEC-26842DCC58CF}" type="datetimeFigureOut">
              <a:rPr lang="en-US" smtClean="0"/>
              <a:pPr/>
              <a:t>10/19/14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105E4-9E70-4B8C-B294-1B0219D99967}"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34126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Recently, there is an increasing</a:t>
            </a:r>
            <a:r>
              <a:rPr lang="en-US" altLang="zh-CN" baseline="0" dirty="0" smtClean="0"/>
              <a:t> trend to represent additional information, such as time, and uncertainty on top of standard RDF data. As a result, annotated RDF was proposed to meet this need.</a:t>
            </a:r>
          </a:p>
          <a:p>
            <a:endParaRPr lang="en-US" altLang="zh-CN" baseline="0" dirty="0" smtClean="0"/>
          </a:p>
          <a:p>
            <a:r>
              <a:rPr lang="en-US" altLang="zh-CN" baseline="0" dirty="0" smtClean="0"/>
              <a:t>At the same time, there are more and more data with annotation published online. One example is Yago2, which contains temporal information.</a:t>
            </a:r>
          </a:p>
          <a:p>
            <a:endParaRPr lang="en-US" altLang="zh-CN" baseline="0" dirty="0" smtClean="0"/>
          </a:p>
          <a:p>
            <a:r>
              <a:rPr lang="en-US" altLang="zh-CN" baseline="0" dirty="0" smtClean="0"/>
              <a:t>Therefore, large scale reasoning problem becomes more and more important.</a:t>
            </a:r>
          </a:p>
          <a:p>
            <a:endParaRPr lang="zh-CN" altLang="en-US" dirty="0"/>
          </a:p>
        </p:txBody>
      </p:sp>
      <p:sp>
        <p:nvSpPr>
          <p:cNvPr id="4" name="灯片编号占位符 3"/>
          <p:cNvSpPr>
            <a:spLocks noGrp="1"/>
          </p:cNvSpPr>
          <p:nvPr>
            <p:ph type="sldNum" sz="quarter" idx="10"/>
          </p:nvPr>
        </p:nvSpPr>
        <p:spPr/>
        <p:txBody>
          <a:bodyPr/>
          <a:lstStyle/>
          <a:p>
            <a:fld id="{90AD0BDC-1AC8-429B-BE64-47429A8AE90B}" type="slidenum">
              <a:rPr lang="zh-CN" altLang="en-US" smtClean="0"/>
              <a:pPr/>
              <a:t>6</a:t>
            </a:fld>
            <a:endParaRPr lang="zh-CN" alt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2948783897"/>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last</a:t>
            </a:r>
            <a:r>
              <a:rPr lang="en-US" altLang="zh-CN" baseline="0" dirty="0" smtClean="0"/>
              <a:t> challenge is about </a:t>
            </a:r>
            <a:r>
              <a:rPr lang="en-US" altLang="zh-CN" baseline="0" dirty="0" err="1" smtClean="0"/>
              <a:t>fixpoint</a:t>
            </a:r>
            <a:r>
              <a:rPr lang="en-US" altLang="zh-CN" baseline="0" dirty="0" smtClean="0"/>
              <a:t> iteration.</a:t>
            </a:r>
          </a:p>
          <a:p>
            <a:r>
              <a:rPr lang="en-US" altLang="zh-CN" baseline="0" dirty="0" err="1" smtClean="0"/>
              <a:t>Bla</a:t>
            </a:r>
            <a:r>
              <a:rPr lang="en-US" altLang="zh-CN" baseline="0" dirty="0" smtClean="0"/>
              <a:t> </a:t>
            </a:r>
            <a:r>
              <a:rPr lang="en-US" altLang="zh-CN" baseline="0" dirty="0" err="1" smtClean="0"/>
              <a:t>bla</a:t>
            </a:r>
            <a:r>
              <a:rPr lang="en-US" altLang="zh-CN" baseline="0" dirty="0" smtClean="0"/>
              <a:t>…(The same as in this page)</a:t>
            </a:r>
            <a:endParaRPr lang="zh-CN" altLang="en-US" dirty="0"/>
          </a:p>
        </p:txBody>
      </p:sp>
      <p:sp>
        <p:nvSpPr>
          <p:cNvPr id="4" name="灯片编号占位符 3"/>
          <p:cNvSpPr>
            <a:spLocks noGrp="1"/>
          </p:cNvSpPr>
          <p:nvPr>
            <p:ph type="sldNum" sz="quarter" idx="10"/>
          </p:nvPr>
        </p:nvSpPr>
        <p:spPr/>
        <p:txBody>
          <a:bodyPr/>
          <a:lstStyle/>
          <a:p>
            <a:fld id="{90AD0BDC-1AC8-429B-BE64-47429A8AE90B}" type="slidenum">
              <a:rPr lang="zh-CN" altLang="en-US" smtClean="0"/>
              <a:pPr/>
              <a:t>16</a:t>
            </a:fld>
            <a:endParaRPr lang="zh-CN" alt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828594701"/>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 is our</a:t>
            </a:r>
            <a:r>
              <a:rPr lang="en-US" altLang="zh-CN" baseline="0" dirty="0" smtClean="0"/>
              <a:t> preliminary results on fuzzy dataset. We have reported this result in our previous paper. We </a:t>
            </a:r>
            <a:r>
              <a:rPr lang="en-US" altLang="zh-CN" baseline="0" dirty="0" err="1" smtClean="0"/>
              <a:t>fuzzify</a:t>
            </a:r>
            <a:r>
              <a:rPr lang="en-US" altLang="zh-CN" baseline="0" dirty="0" smtClean="0"/>
              <a:t> </a:t>
            </a:r>
            <a:r>
              <a:rPr lang="en-US" altLang="zh-CN" baseline="0" dirty="0" err="1" smtClean="0"/>
              <a:t>DBPedia</a:t>
            </a:r>
            <a:r>
              <a:rPr lang="en-US" altLang="zh-CN" baseline="0" dirty="0" smtClean="0"/>
              <a:t> core ontology by adding random fuzzy degree to each triple. We test our algorithms over different numbers of computing units, and we can see that the speedup is slightly smaller than the number of computing units. This is because a significant </a:t>
            </a:r>
            <a:r>
              <a:rPr lang="en-US" altLang="zh-CN" baseline="0" dirty="0" err="1" smtClean="0"/>
              <a:t>warmup</a:t>
            </a:r>
            <a:r>
              <a:rPr lang="en-US" altLang="zh-CN" baseline="0" dirty="0" smtClean="0"/>
              <a:t> overhead of </a:t>
            </a:r>
            <a:r>
              <a:rPr lang="en-US" altLang="zh-CN" baseline="0" dirty="0" err="1" smtClean="0"/>
              <a:t>Hadoop</a:t>
            </a:r>
            <a:r>
              <a:rPr lang="en-US" altLang="zh-CN" baseline="0" dirty="0" smtClean="0"/>
              <a:t> system. More details can </a:t>
            </a:r>
            <a:r>
              <a:rPr lang="en-US" altLang="zh-CN" baseline="0" smtClean="0"/>
              <a:t>be found in our paper.</a:t>
            </a:r>
            <a:endParaRPr lang="zh-CN" altLang="en-US" dirty="0"/>
          </a:p>
        </p:txBody>
      </p:sp>
      <p:sp>
        <p:nvSpPr>
          <p:cNvPr id="4" name="灯片编号占位符 3"/>
          <p:cNvSpPr>
            <a:spLocks noGrp="1"/>
          </p:cNvSpPr>
          <p:nvPr>
            <p:ph type="sldNum" sz="quarter" idx="10"/>
          </p:nvPr>
        </p:nvSpPr>
        <p:spPr/>
        <p:txBody>
          <a:bodyPr/>
          <a:lstStyle/>
          <a:p>
            <a:fld id="{90AD0BDC-1AC8-429B-BE64-47429A8AE90B}" type="slidenum">
              <a:rPr lang="zh-CN" altLang="en-US" smtClean="0"/>
              <a:pPr/>
              <a:t>18</a:t>
            </a:fld>
            <a:endParaRPr lang="zh-CN" alt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127962622"/>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4610" name="Rectangle 2"/>
          <p:cNvSpPr>
            <a:spLocks noGrp="1" noRot="1" noChangeAspect="1" noChangeArrowheads="1" noTextEdit="1"/>
          </p:cNvSpPr>
          <p:nvPr>
            <p:ph type="sldImg"/>
          </p:nvPr>
        </p:nvSpPr>
        <p:spPr>
          <a:xfrm>
            <a:off x="1147763" y="692150"/>
            <a:ext cx="4565650" cy="3424238"/>
          </a:xfrm>
          <a:ln/>
        </p:spPr>
      </p:sp>
      <p:sp>
        <p:nvSpPr>
          <p:cNvPr id="324611" name="Rectangle 3"/>
          <p:cNvSpPr>
            <a:spLocks noGrp="1" noChangeArrowheads="1"/>
          </p:cNvSpPr>
          <p:nvPr>
            <p:ph type="body" idx="1"/>
          </p:nvPr>
        </p:nvSpPr>
        <p:spPr>
          <a:noFill/>
          <a:ln w="9525"/>
        </p:spPr>
        <p:txBody>
          <a:bodyPr/>
          <a:lstStyle/>
          <a:p>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Recent studies</a:t>
            </a:r>
            <a:r>
              <a:rPr lang="en-US" altLang="zh-CN" baseline="0" dirty="0" smtClean="0"/>
              <a:t> have explored that </a:t>
            </a:r>
            <a:r>
              <a:rPr lang="en-US" altLang="zh-CN" baseline="0" dirty="0" err="1" smtClean="0"/>
              <a:t>MapReduce</a:t>
            </a:r>
            <a:r>
              <a:rPr lang="en-US" altLang="zh-CN" baseline="0" dirty="0" smtClean="0"/>
              <a:t> can be leveraged to achieve large scalability for the reasoning problem. For example, </a:t>
            </a:r>
            <a:r>
              <a:rPr lang="en-US" altLang="zh-CN" baseline="0" dirty="0" err="1" smtClean="0"/>
              <a:t>WebPIE</a:t>
            </a:r>
            <a:r>
              <a:rPr lang="en-US" altLang="zh-CN" baseline="0" dirty="0" smtClean="0"/>
              <a:t> calculated the closure of a data set containing over 100 billion triples. Our previous work has built an engine for scalable fuzzy </a:t>
            </a:r>
            <a:r>
              <a:rPr lang="en-US" altLang="zh-CN" baseline="0" dirty="0" err="1" smtClean="0"/>
              <a:t>pD</a:t>
            </a:r>
            <a:r>
              <a:rPr lang="en-US" altLang="zh-CN" baseline="0" dirty="0" smtClean="0"/>
              <a:t>* reasoning.</a:t>
            </a:r>
          </a:p>
          <a:p>
            <a:endParaRPr lang="en-US" altLang="zh-CN" baseline="0" dirty="0" smtClean="0"/>
          </a:p>
          <a:p>
            <a:r>
              <a:rPr lang="en-US" altLang="zh-CN" baseline="0" dirty="0" smtClean="0"/>
              <a:t>Therefore we suspect we can use </a:t>
            </a:r>
            <a:r>
              <a:rPr lang="en-US" altLang="zh-CN" baseline="0" dirty="0" err="1" smtClean="0"/>
              <a:t>MapReduce</a:t>
            </a:r>
            <a:r>
              <a:rPr lang="en-US" altLang="zh-CN" baseline="0" dirty="0" smtClean="0"/>
              <a:t> for the general scalable annotated RDF reasoning problem.</a:t>
            </a:r>
            <a:endParaRPr lang="zh-CN" altLang="en-US" dirty="0"/>
          </a:p>
        </p:txBody>
      </p:sp>
      <p:sp>
        <p:nvSpPr>
          <p:cNvPr id="4" name="灯片编号占位符 3"/>
          <p:cNvSpPr>
            <a:spLocks noGrp="1"/>
          </p:cNvSpPr>
          <p:nvPr>
            <p:ph type="sldNum" sz="quarter" idx="10"/>
          </p:nvPr>
        </p:nvSpPr>
        <p:spPr/>
        <p:txBody>
          <a:bodyPr/>
          <a:lstStyle/>
          <a:p>
            <a:fld id="{90AD0BDC-1AC8-429B-BE64-47429A8AE90B}" type="slidenum">
              <a:rPr lang="zh-CN" altLang="en-US" smtClean="0"/>
              <a:pPr/>
              <a:t>9</a:t>
            </a:fld>
            <a:endParaRPr lang="zh-CN" alt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2994947280"/>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D66E6B2-1D26-46E2-A404-35D2F4EC2773}" type="slidenum">
              <a:rPr lang="en-US" smtClean="0"/>
              <a:pPr/>
              <a:t>10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D66E6B2-1D26-46E2-A404-35D2F4EC2773}" type="slidenum">
              <a:rPr lang="en-US" smtClean="0"/>
              <a:pPr/>
              <a:t>11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D66E6B2-1D26-46E2-A404-35D2F4EC2773}" type="slidenum">
              <a:rPr lang="en-US" smtClean="0"/>
              <a:pPr/>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mc:Choice xmlns:mc="http://schemas.openxmlformats.org/markup-compatibility/2006" xmlns:a14="http://schemas.microsoft.com/office/drawing/2010/main" xmlns="" xmlns:p="http://schemas.openxmlformats.org/presentationml/2006/main" xmlns:r="http://schemas.openxmlformats.org/officeDocument/2006/relationships" xmlns:a="http://schemas.openxmlformats.org/drawingml/2006/main" Requires="a14">
          <p:sp>
            <p:nvSpPr>
              <p:cNvPr id="3" name="备注占位符 2"/>
              <p:cNvSpPr>
                <a:spLocks noGrp="1"/>
              </p:cNvSpPr>
              <p:nvPr>
                <p:ph type="body" idx="1"/>
              </p:nvPr>
            </p:nvSpPr>
            <p:spPr/>
            <p:txBody>
              <a:bodyPr/>
              <a:lstStyle/>
              <a:p>
                <a:r>
                  <a:rPr lang="en-US" altLang="zh-CN" dirty="0" smtClean="0"/>
                  <a:t>Our</a:t>
                </a:r>
                <a:r>
                  <a:rPr lang="en-US" altLang="zh-CN" baseline="0" dirty="0" smtClean="0"/>
                  <a:t> work is based on an annotated extension of </a:t>
                </a:r>
                <a14:m>
                  <m:oMath xmlns:m="http://schemas.openxmlformats.org/officeDocument/2006/math">
                    <m:r>
                      <a:rPr lang="en-US" altLang="zh-CN" b="0" i="1" baseline="0" smtClean="0">
                        <a:latin typeface="Cambria Math"/>
                      </a:rPr>
                      <m:t>𝜌</m:t>
                    </m:r>
                  </m:oMath>
                </a14:m>
                <a:r>
                  <a:rPr lang="en-US" altLang="zh-CN" dirty="0" err="1" smtClean="0"/>
                  <a:t>df</a:t>
                </a:r>
                <a:r>
                  <a:rPr lang="en-US" altLang="zh-CN" dirty="0" smtClean="0"/>
                  <a:t>, which was proposed in Zimmermann et al.</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a:t>
                </a:r>
                <a:r>
                  <a:rPr lang="en-US" altLang="zh-CN" baseline="0" dirty="0" smtClean="0"/>
                  <a:t> syntax of an annotated triple is </a:t>
                </a:r>
                <a14:m>
                  <m:oMath xmlns:m="http://schemas.openxmlformats.org/officeDocument/2006/math">
                    <m:d>
                      <m:dPr>
                        <m:ctrlPr>
                          <a:rPr lang="en-US" altLang="zh-CN" i="1" dirty="0" smtClean="0">
                            <a:latin typeface="Cambria Math"/>
                          </a:rPr>
                        </m:ctrlPr>
                      </m:dPr>
                      <m:e>
                        <m:r>
                          <a:rPr lang="en-US" altLang="zh-CN" i="1" dirty="0" smtClean="0">
                            <a:latin typeface="Cambria Math"/>
                          </a:rPr>
                          <m:t>𝑠</m:t>
                        </m:r>
                        <m:r>
                          <a:rPr lang="en-US" altLang="zh-CN" i="1" dirty="0" smtClean="0">
                            <a:latin typeface="Cambria Math"/>
                          </a:rPr>
                          <m:t>, </m:t>
                        </m:r>
                        <m:r>
                          <a:rPr lang="en-US" altLang="zh-CN" i="1" dirty="0" smtClean="0">
                            <a:latin typeface="Cambria Math"/>
                          </a:rPr>
                          <m:t>𝑝</m:t>
                        </m:r>
                        <m:r>
                          <a:rPr lang="en-US" altLang="zh-CN" i="1" dirty="0" smtClean="0">
                            <a:latin typeface="Cambria Math"/>
                          </a:rPr>
                          <m:t>, </m:t>
                        </m:r>
                        <m:r>
                          <a:rPr lang="en-US" altLang="zh-CN" i="1" dirty="0" smtClean="0">
                            <a:latin typeface="Cambria Math"/>
                          </a:rPr>
                          <m:t>𝑜</m:t>
                        </m:r>
                      </m:e>
                    </m:d>
                    <m:r>
                      <a:rPr lang="en-US" altLang="zh-CN" b="0" i="1" dirty="0" smtClean="0">
                        <a:latin typeface="Cambria Math"/>
                      </a:rPr>
                      <m:t>:</m:t>
                    </m:r>
                    <m:r>
                      <a:rPr lang="en-US" altLang="zh-CN" b="0" i="1" dirty="0" smtClean="0">
                        <a:latin typeface="Cambria Math"/>
                      </a:rPr>
                      <m:t>𝜆</m:t>
                    </m:r>
                  </m:oMath>
                </a14:m>
                <a:r>
                  <a:rPr lang="en-US" altLang="zh-CN" dirty="0" smtClean="0"/>
                  <a:t>. Here </a:t>
                </a:r>
                <a14:m>
                  <m:oMath xmlns:m="http://schemas.openxmlformats.org/officeDocument/2006/math">
                    <m:r>
                      <a:rPr lang="en-US" altLang="zh-CN" b="0" i="1" smtClean="0">
                        <a:latin typeface="Cambria Math"/>
                      </a:rPr>
                      <m:t>𝜆</m:t>
                    </m:r>
                  </m:oMath>
                </a14:m>
                <a:r>
                  <a:rPr lang="en-US" altLang="zh-CN" dirty="0" smtClean="0"/>
                  <a:t> is the annotation.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a:t>
                </a:r>
                <a:r>
                  <a:rPr lang="en-US" altLang="zh-CN" baseline="0" dirty="0" smtClean="0"/>
                  <a:t> deductive rules concern about </a:t>
                </a:r>
                <a:r>
                  <a:rPr lang="en-US" altLang="zh-CN" baseline="0" dirty="0" err="1" smtClean="0"/>
                  <a:t>subproperty</a:t>
                </a:r>
                <a:r>
                  <a:rPr lang="en-US" altLang="zh-CN" baseline="0" dirty="0" smtClean="0"/>
                  <a:t>, subclass, domain and range. One additional rule for the annotation setting is the </a:t>
                </a:r>
                <a:r>
                  <a:rPr lang="en-US" altLang="zh-CN" baseline="0" dirty="0" err="1" smtClean="0"/>
                  <a:t>generalisation</a:t>
                </a:r>
                <a:r>
                  <a:rPr lang="en-US" altLang="zh-CN" baseline="0" dirty="0" smtClean="0"/>
                  <a:t> rule, which will be explained in more details later.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Here is an example of a </a:t>
                </a:r>
                <a:r>
                  <a:rPr lang="en-US" altLang="zh-CN" baseline="0" dirty="0" err="1" smtClean="0"/>
                  <a:t>subproperty</a:t>
                </a:r>
                <a:r>
                  <a:rPr lang="en-US" altLang="zh-CN" baseline="0" dirty="0" smtClean="0"/>
                  <a:t> rule.</a:t>
                </a:r>
                <a:endParaRPr lang="en-US" altLang="zh-CN" dirty="0" smtClean="0"/>
              </a:p>
              <a:p>
                <a:endParaRPr lang="zh-CN" altLang="en-US" dirty="0"/>
              </a:p>
            </p:txBody>
          </p:sp>
        </mc:Choice>
        <mc:Fallback>
          <p:sp>
            <p:nvSpPr>
              <p:cNvPr id="3" name="备注占位符 2"/>
              <p:cNvSpPr>
                <a:spLocks noGrp="1"/>
              </p:cNvSpPr>
              <p:nvPr>
                <p:ph type="body" idx="1"/>
              </p:nvPr>
            </p:nvSpPr>
            <p:spPr/>
            <p:txBody>
              <a:bodyPr/>
              <a:lstStyle/>
              <a:p>
                <a:r>
                  <a:rPr lang="en-US" altLang="zh-CN" dirty="0" smtClean="0"/>
                  <a:t>This is essentially</a:t>
                </a:r>
                <a:r>
                  <a:rPr lang="en-US" altLang="zh-CN" baseline="0" dirty="0" smtClean="0"/>
                  <a:t> based on </a:t>
                </a:r>
                <a:r>
                  <a:rPr lang="en-US" altLang="zh-CN" b="0" i="0" baseline="0" dirty="0" smtClean="0">
                    <a:latin typeface="Cambria Math"/>
                  </a:rPr>
                  <a:t>𝜌</a:t>
                </a:r>
                <a:r>
                  <a:rPr lang="en-US" altLang="zh-CN" dirty="0" smtClean="0"/>
                  <a:t>df</a:t>
                </a:r>
                <a:endParaRPr lang="zh-CN" altLang="en-US" dirty="0"/>
              </a:p>
            </p:txBody>
          </p:sp>
        </mc:Fallback>
      </mc:AlternateContent>
      <p:sp>
        <p:nvSpPr>
          <p:cNvPr id="4" name="灯片编号占位符 3"/>
          <p:cNvSpPr>
            <a:spLocks noGrp="1"/>
          </p:cNvSpPr>
          <p:nvPr>
            <p:ph type="sldNum" sz="quarter" idx="10"/>
          </p:nvPr>
        </p:nvSpPr>
        <p:spPr/>
        <p:txBody>
          <a:bodyPr/>
          <a:lstStyle/>
          <a:p>
            <a:fld id="{90AD0BDC-1AC8-429B-BE64-47429A8AE90B}" type="slidenum">
              <a:rPr lang="zh-CN" altLang="en-US" smtClean="0"/>
              <a:pPr/>
              <a:t>13</a:t>
            </a:fld>
            <a:endParaRPr lang="zh-CN" alt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407451327"/>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Here</a:t>
            </a:r>
            <a:r>
              <a:rPr lang="en-US" altLang="zh-CN" baseline="0" dirty="0" smtClean="0"/>
              <a:t> we explain a naïve implementation of a rule. The algorithm contains a map algorithm and a reduce algorithm.</a:t>
            </a:r>
          </a:p>
          <a:p>
            <a:endParaRPr lang="en-US" altLang="zh-CN" baseline="0" dirty="0" smtClean="0"/>
          </a:p>
          <a:p>
            <a:pPr marL="228600" indent="-228600">
              <a:buAutoNum type="arabicPeriod"/>
            </a:pPr>
            <a:r>
              <a:rPr lang="en-US" altLang="zh-CN" baseline="0" dirty="0" smtClean="0"/>
              <a:t>In the mapper side triple are scanned to determine which patterns of premise it belongs to (e.g. (X,P,Y):lambda, or (P, </a:t>
            </a:r>
            <a:r>
              <a:rPr lang="en-US" altLang="zh-CN" baseline="0" dirty="0" err="1" smtClean="0"/>
              <a:t>sp</a:t>
            </a:r>
            <a:r>
              <a:rPr lang="en-US" altLang="zh-CN" baseline="0" dirty="0" smtClean="0"/>
              <a:t>, Q):lambda)</a:t>
            </a:r>
          </a:p>
          <a:p>
            <a:pPr marL="228600" indent="-228600">
              <a:buAutoNum type="arabicPeriod"/>
            </a:pPr>
            <a:r>
              <a:rPr lang="en-US" altLang="zh-CN" baseline="0" dirty="0" smtClean="0"/>
              <a:t>Then the mapper output a key/value pair if the triple matches a pattern. All the key/value pairs will be grouped together</a:t>
            </a:r>
          </a:p>
          <a:p>
            <a:pPr marL="228600" indent="-228600">
              <a:buAutoNum type="arabicPeriod"/>
            </a:pPr>
            <a:r>
              <a:rPr lang="en-US" altLang="zh-CN" baseline="0" dirty="0" smtClean="0"/>
              <a:t>In the reducer side, all groups will be processed. Since all triples with the same value on key column are grouped together, the reducer executes a Cartesian-join to produce the result.</a:t>
            </a:r>
          </a:p>
          <a:p>
            <a:pPr marL="228600" indent="-228600">
              <a:buAutoNum type="arabicPeriod"/>
            </a:pPr>
            <a:r>
              <a:rPr lang="en-US" altLang="zh-CN" baseline="0" dirty="0" smtClean="0"/>
              <a:t>Finally the join results will be produced.</a:t>
            </a:r>
            <a:endParaRPr lang="zh-CN" altLang="en-US" dirty="0"/>
          </a:p>
        </p:txBody>
      </p:sp>
      <p:sp>
        <p:nvSpPr>
          <p:cNvPr id="4" name="灯片编号占位符 3"/>
          <p:cNvSpPr>
            <a:spLocks noGrp="1"/>
          </p:cNvSpPr>
          <p:nvPr>
            <p:ph type="sldNum" sz="quarter" idx="10"/>
          </p:nvPr>
        </p:nvSpPr>
        <p:spPr/>
        <p:txBody>
          <a:bodyPr/>
          <a:lstStyle/>
          <a:p>
            <a:fld id="{90AD0BDC-1AC8-429B-BE64-47429A8AE90B}" type="slidenum">
              <a:rPr lang="zh-CN" altLang="en-US" smtClean="0"/>
              <a:pPr/>
              <a:t>14</a:t>
            </a:fld>
            <a:endParaRPr lang="zh-CN" alt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496194610"/>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However,</a:t>
            </a:r>
            <a:r>
              <a:rPr lang="en-US" altLang="zh-CN" baseline="0" dirty="0" smtClean="0"/>
              <a:t> there are a lot of disadvantages of the naïve solution. Previous works have explored many optimizations which are also available for annotated RDF reasoning. Besides those, there are still several challenges that we should tackle.</a:t>
            </a:r>
          </a:p>
          <a:p>
            <a:endParaRPr lang="en-US" altLang="zh-CN" baseline="0" dirty="0" smtClean="0"/>
          </a:p>
          <a:p>
            <a:r>
              <a:rPr lang="en-US" altLang="zh-CN" baseline="0" dirty="0" smtClean="0"/>
              <a:t>1</a:t>
            </a:r>
          </a:p>
          <a:p>
            <a:r>
              <a:rPr lang="en-US" altLang="zh-CN" baseline="0" dirty="0" smtClean="0"/>
              <a:t>The first challenge is about generalization rule. This is the only rule that will remove triples from the dataset. For example, after a successful application of this rule, two premises will be removed.</a:t>
            </a:r>
          </a:p>
          <a:p>
            <a:endParaRPr lang="en-US" altLang="zh-CN" baseline="0" dirty="0" smtClean="0"/>
          </a:p>
          <a:p>
            <a:r>
              <a:rPr lang="en-US" altLang="zh-CN" baseline="0" dirty="0" smtClean="0"/>
              <a:t>However, in a classical </a:t>
            </a:r>
            <a:r>
              <a:rPr lang="en-US" altLang="zh-CN" baseline="0" dirty="0" err="1" smtClean="0"/>
              <a:t>MapReduce</a:t>
            </a:r>
            <a:r>
              <a:rPr lang="en-US" altLang="zh-CN" baseline="0" dirty="0" smtClean="0"/>
              <a:t> file system, such as HDFS, data removal means a data reconstruction which is very cost.</a:t>
            </a:r>
          </a:p>
          <a:p>
            <a:endParaRPr lang="en-US" altLang="zh-CN" baseline="0" dirty="0" smtClean="0"/>
          </a:p>
          <a:p>
            <a:r>
              <a:rPr lang="en-US" altLang="zh-CN" baseline="0" dirty="0" smtClean="0"/>
              <a:t>2</a:t>
            </a:r>
          </a:p>
          <a:p>
            <a:r>
              <a:rPr lang="en-US" altLang="zh-CN" baseline="0" dirty="0" smtClean="0"/>
              <a:t>To tackle this challenges. We only perform data reconstructions of generalization rule at beginning and at the end of the reasoning process.</a:t>
            </a:r>
          </a:p>
          <a:p>
            <a:r>
              <a:rPr lang="en-US" altLang="zh-CN" baseline="0" dirty="0" smtClean="0"/>
              <a:t>Furthermore, we combine generalization rule along with other rules. For example, in the reduce algorithm, if the reducer finds it will generate two triples with the same triple part, it will generate the generalized result instead.</a:t>
            </a:r>
            <a:endParaRPr lang="zh-CN" altLang="en-US" dirty="0"/>
          </a:p>
        </p:txBody>
      </p:sp>
      <p:sp>
        <p:nvSpPr>
          <p:cNvPr id="4" name="灯片编号占位符 3"/>
          <p:cNvSpPr>
            <a:spLocks noGrp="1"/>
          </p:cNvSpPr>
          <p:nvPr>
            <p:ph type="sldNum" sz="quarter" idx="10"/>
          </p:nvPr>
        </p:nvSpPr>
        <p:spPr/>
        <p:txBody>
          <a:bodyPr/>
          <a:lstStyle/>
          <a:p>
            <a:fld id="{90AD0BDC-1AC8-429B-BE64-47429A8AE90B}" type="slidenum">
              <a:rPr lang="zh-CN" altLang="en-US" smtClean="0"/>
              <a:pPr/>
              <a:t>15</a:t>
            </a:fld>
            <a:endParaRPr lang="zh-CN" alt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1920618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bg>
      <p:bgPr>
        <a:solidFill>
          <a:srgbClr val="FFFFFF">
            <a:shade val="85000"/>
          </a:srgbClr>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9143999" cy="6858000"/>
          </a:xfrm>
          <a:prstGeom prst="rect">
            <a:avLst/>
          </a:prstGeom>
        </p:spPr>
      </p:pic>
      <p:pic>
        <p:nvPicPr>
          <p:cNvPr id="5" name="Picture 4"/>
          <p:cNvPicPr>
            <a:picLocks noChangeAspect="1"/>
          </p:cNvPicPr>
          <p:nvPr userDrawn="1"/>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62000" y="-152400"/>
            <a:ext cx="10398265" cy="7155306"/>
          </a:xfrm>
          <a:prstGeom prst="rect">
            <a:avLst/>
          </a:prstGeom>
        </p:spPr>
      </p:pic>
      <p:sp>
        <p:nvSpPr>
          <p:cNvPr id="2" name="Title 1"/>
          <p:cNvSpPr>
            <a:spLocks noGrp="1"/>
          </p:cNvSpPr>
          <p:nvPr>
            <p:ph type="ctrTitle"/>
          </p:nvPr>
        </p:nvSpPr>
        <p:spPr>
          <a:xfrm>
            <a:off x="819600" y="957601"/>
            <a:ext cx="7772400" cy="860425"/>
          </a:xfrm>
        </p:spPr>
        <p:txBody>
          <a:bodyPr anchor="b" anchorCtr="0"/>
          <a:lstStyle>
            <a:lvl1pPr algn="l">
              <a:buFontTx/>
              <a:buNone/>
              <a:defRPr>
                <a:solidFill>
                  <a:schemeClr val="bg1"/>
                </a:solidFill>
              </a:defRPr>
            </a:lvl1pPr>
          </a:lstStyle>
          <a:p>
            <a:r>
              <a:rPr lang="en-GB" smtClean="0"/>
              <a:t>Click to edit Master title style</a:t>
            </a:r>
            <a:endParaRPr lang="en-US" dirty="0"/>
          </a:p>
        </p:txBody>
      </p:sp>
      <p:sp>
        <p:nvSpPr>
          <p:cNvPr id="3" name="Subtitle 2"/>
          <p:cNvSpPr>
            <a:spLocks noGrp="1"/>
          </p:cNvSpPr>
          <p:nvPr>
            <p:ph type="subTitle" idx="1"/>
          </p:nvPr>
        </p:nvSpPr>
        <p:spPr>
          <a:xfrm>
            <a:off x="838200" y="1676400"/>
            <a:ext cx="7753800" cy="1752600"/>
          </a:xfrm>
        </p:spPr>
        <p:txBody>
          <a:bodyPr>
            <a:normAutofit/>
          </a:bodyPr>
          <a:lstStyle>
            <a:lvl1pPr marL="0"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81582BD6-FC20-4557-852B-8433F8572D30}" type="slidenum">
              <a:rPr lang="en-US" smtClean="0"/>
              <a:pPr/>
              <a:t>‹#›</a:t>
            </a:fld>
            <a:endParaRPr 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990600"/>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192087" y="1295401"/>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228600" y="76200"/>
            <a:ext cx="8229600" cy="639763"/>
          </a:xfrm>
        </p:spPr>
        <p:txBody>
          <a:bodyPr/>
          <a:lstStyle/>
          <a:p>
            <a:r>
              <a:rPr lang="en-GB" smtClean="0"/>
              <a:t>Click to edit Master title style</a:t>
            </a:r>
            <a:endParaRPr lang="en-US" dirty="0"/>
          </a:p>
        </p:txBody>
      </p:sp>
      <p:sp>
        <p:nvSpPr>
          <p:cNvPr id="15" name="Text Placeholder 10"/>
          <p:cNvSpPr>
            <a:spLocks noGrp="1"/>
          </p:cNvSpPr>
          <p:nvPr>
            <p:ph type="body" sz="quarter" idx="13"/>
          </p:nvPr>
        </p:nvSpPr>
        <p:spPr>
          <a:xfrm>
            <a:off x="435600" y="593400"/>
            <a:ext cx="8251200" cy="457200"/>
          </a:xfrm>
        </p:spPr>
        <p:txBody>
          <a:bodyPr>
            <a:normAutofit/>
          </a:bodyPr>
          <a:lstStyle>
            <a:lvl1pPr>
              <a:buFontTx/>
              <a:buNone/>
              <a:defRPr sz="2400"/>
            </a:lvl1pPr>
          </a:lstStyle>
          <a:p>
            <a:pPr lvl="0"/>
            <a:r>
              <a:rPr lang="en-GB"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questions contac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5111750" cy="4678363"/>
          </a:xfrm>
        </p:spPr>
        <p:txBody>
          <a:bodyPr/>
          <a:lstStyle>
            <a:lvl1pPr>
              <a:defRPr sz="3200">
                <a:solidFill>
                  <a:schemeClr val="bg1">
                    <a:lumMod val="95000"/>
                  </a:schemeClr>
                </a:solidFill>
              </a:defRPr>
            </a:lvl1pPr>
            <a:lvl2pPr>
              <a:defRPr sz="2800">
                <a:solidFill>
                  <a:schemeClr val="bg1">
                    <a:lumMod val="95000"/>
                  </a:schemeClr>
                </a:solidFill>
              </a:defRPr>
            </a:lvl2pPr>
            <a:lvl3pPr>
              <a:defRPr sz="2400">
                <a:solidFill>
                  <a:schemeClr val="bg1">
                    <a:lumMod val="95000"/>
                  </a:schemeClr>
                </a:solidFill>
              </a:defRPr>
            </a:lvl3pPr>
            <a:lvl4pPr>
              <a:defRPr sz="2000">
                <a:solidFill>
                  <a:schemeClr val="bg1">
                    <a:lumMod val="95000"/>
                  </a:schemeClr>
                </a:solidFill>
              </a:defRPr>
            </a:lvl4pPr>
            <a:lvl5pPr>
              <a:defRPr sz="2000">
                <a:solidFill>
                  <a:schemeClr val="bg1">
                    <a:lumMod val="95000"/>
                  </a:schemeClr>
                </a:solidFill>
              </a:defRPr>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5562600" y="1524000"/>
            <a:ext cx="2855913" cy="4373563"/>
          </a:xfrm>
        </p:spPr>
        <p:txBody>
          <a:bodyPr/>
          <a:lstStyle>
            <a:lvl1pPr marL="0" indent="0">
              <a:lnSpc>
                <a:spcPts val="1600"/>
              </a:lnSpc>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a:xfrm>
            <a:off x="0" y="457200"/>
            <a:ext cx="6858000" cy="639763"/>
          </a:xfrm>
        </p:spPr>
        <p:txBody>
          <a:bodyPr/>
          <a:lstStyle>
            <a:lvl1pPr>
              <a:defRPr sz="2800">
                <a:solidFill>
                  <a:schemeClr val="bg1">
                    <a:lumMod val="95000"/>
                  </a:schemeClr>
                </a:solidFill>
              </a:defRPr>
            </a:lvl1pPr>
          </a:lstStyle>
          <a:p>
            <a:r>
              <a:rPr lang="en-GB" smtClean="0"/>
              <a:t>Click to edit Master title style</a:t>
            </a:r>
            <a:endParaRPr lang="en-US" dirty="0"/>
          </a:p>
        </p:txBody>
      </p:sp>
      <p:sp>
        <p:nvSpPr>
          <p:cNvPr id="15" name="Text Placeholder 10"/>
          <p:cNvSpPr>
            <a:spLocks noGrp="1"/>
          </p:cNvSpPr>
          <p:nvPr>
            <p:ph type="body" sz="quarter" idx="13"/>
          </p:nvPr>
        </p:nvSpPr>
        <p:spPr>
          <a:xfrm>
            <a:off x="210600" y="974400"/>
            <a:ext cx="6876000" cy="457200"/>
          </a:xfrm>
        </p:spPr>
        <p:txBody>
          <a:bodyPr>
            <a:normAutofit/>
          </a:bodyPr>
          <a:lstStyle>
            <a:lvl1pPr>
              <a:buFontTx/>
              <a:buNone/>
              <a:defRPr sz="2000">
                <a:solidFill>
                  <a:schemeClr val="bg1">
                    <a:lumMod val="95000"/>
                  </a:schemeClr>
                </a:solidFill>
              </a:defRPr>
            </a:lvl1pPr>
          </a:lstStyle>
          <a:p>
            <a:pPr lvl="0"/>
            <a:r>
              <a:rPr lang="en-GB"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57199"/>
            <a:ext cx="3962400" cy="338139"/>
          </a:xfrm>
        </p:spPr>
        <p:txBody>
          <a:bodyPr anchor="b"/>
          <a:lstStyle>
            <a:lvl1pPr algn="l">
              <a:defRPr sz="1800" b="1"/>
            </a:lvl1pPr>
          </a:lstStyle>
          <a:p>
            <a:r>
              <a:rPr lang="en-GB" smtClean="0"/>
              <a:t>Click to edit Master title style</a:t>
            </a:r>
            <a:endParaRPr lang="en-US" dirty="0"/>
          </a:p>
        </p:txBody>
      </p:sp>
      <p:sp>
        <p:nvSpPr>
          <p:cNvPr id="3" name="Picture Placeholder 2"/>
          <p:cNvSpPr>
            <a:spLocks noGrp="1"/>
          </p:cNvSpPr>
          <p:nvPr>
            <p:ph type="pic" idx="1"/>
          </p:nvPr>
        </p:nvSpPr>
        <p:spPr>
          <a:xfrm>
            <a:off x="1143000" y="304800"/>
            <a:ext cx="6934200" cy="4267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4" name="Text Placeholder 3"/>
          <p:cNvSpPr>
            <a:spLocks noGrp="1"/>
          </p:cNvSpPr>
          <p:nvPr>
            <p:ph type="body" sz="half" idx="2"/>
          </p:nvPr>
        </p:nvSpPr>
        <p:spPr>
          <a:xfrm>
            <a:off x="533400" y="762000"/>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8" name="Slide Number Placeholder 7"/>
          <p:cNvSpPr>
            <a:spLocks noGrp="1"/>
          </p:cNvSpPr>
          <p:nvPr>
            <p:ph type="sldNum" sz="quarter" idx="10"/>
          </p:nvPr>
        </p:nvSpPr>
        <p:spPr/>
        <p:txBody>
          <a:bodyPr/>
          <a:lstStyle/>
          <a:p>
            <a:fld id="{81582BD6-FC20-4557-852B-8433F8572D30}" type="slidenum">
              <a:rPr lang="en-US" smtClean="0"/>
              <a:pPr/>
              <a:t>‹#›</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81582BD6-FC20-4557-852B-8433F8572D30}"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8600" y="503239"/>
            <a:ext cx="12192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503237"/>
            <a:ext cx="7162800" cy="6278563"/>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CN" altLang="en-US" smtClean="0"/>
              <a:t>单击此处编辑母版标题样式</a:t>
            </a:r>
            <a:endParaRPr kumimoji="0" lang="en-US"/>
          </a:p>
        </p:txBody>
      </p:sp>
      <p:sp>
        <p:nvSpPr>
          <p:cNvPr id="3" name="Content Placeholder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30820CF-B880-4189-942D-D702A7CBA730}" type="datetimeFigureOut">
              <a:rPr lang="zh-CN" altLang="en-US" smtClean="0"/>
              <a:pPr/>
              <a:t>10/19/14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95399"/>
            <a:ext cx="8305800" cy="4525965"/>
          </a:xfrm>
        </p:spPr>
        <p:txBody>
          <a:bodyPr/>
          <a:lstStyle>
            <a:lvl1pPr marL="173038" indent="-173038">
              <a:lnSpc>
                <a:spcPts val="2600"/>
              </a:lnSpc>
              <a:buClr>
                <a:schemeClr val="accent3">
                  <a:lumMod val="50000"/>
                </a:schemeClr>
              </a:buClr>
              <a:buFont typeface="Arial" pitchFamily="34" charset="0"/>
              <a:buChar char="•"/>
              <a:defRPr sz="2400" b="0"/>
            </a:lvl1pPr>
            <a:lvl2pPr marL="684213" indent="-227013">
              <a:lnSpc>
                <a:spcPts val="2600"/>
              </a:lnSpc>
              <a:buClr>
                <a:schemeClr val="accent3">
                  <a:lumMod val="50000"/>
                </a:schemeClr>
              </a:buClr>
              <a:defRPr sz="2000"/>
            </a:lvl2pPr>
            <a:lvl3pPr marL="1087438" indent="-173038">
              <a:lnSpc>
                <a:spcPts val="2600"/>
              </a:lnSpc>
              <a:buClr>
                <a:schemeClr val="accent3">
                  <a:lumMod val="50000"/>
                </a:schemeClr>
              </a:buClr>
              <a:defRPr sz="1800"/>
            </a:lvl3pPr>
            <a:lvl4pPr marL="1541463" indent="-169863">
              <a:lnSpc>
                <a:spcPts val="2600"/>
              </a:lnSpc>
              <a:buClr>
                <a:schemeClr val="accent3">
                  <a:lumMod val="50000"/>
                </a:schemeClr>
              </a:buClr>
              <a:defRPr sz="1600"/>
            </a:lvl4pPr>
            <a:lvl5pPr marL="2001838" indent="-173038">
              <a:lnSpc>
                <a:spcPts val="2600"/>
              </a:lnSpc>
              <a:buClr>
                <a:schemeClr val="accent3">
                  <a:lumMod val="50000"/>
                </a:schemeClr>
              </a:buClr>
              <a:defRPr sz="1400"/>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11" name="Text Placeholder 10"/>
          <p:cNvSpPr>
            <a:spLocks noGrp="1"/>
          </p:cNvSpPr>
          <p:nvPr>
            <p:ph type="body" sz="quarter" idx="13"/>
          </p:nvPr>
        </p:nvSpPr>
        <p:spPr>
          <a:xfrm>
            <a:off x="381000" y="669600"/>
            <a:ext cx="8251200" cy="457200"/>
          </a:xfrm>
        </p:spPr>
        <p:txBody>
          <a:bodyPr>
            <a:normAutofit/>
          </a:bodyPr>
          <a:lstStyle>
            <a:lvl1pPr>
              <a:buFontTx/>
              <a:buNone/>
              <a:defRPr sz="2400"/>
            </a:lvl1pPr>
          </a:lstStyle>
          <a:p>
            <a:pPr lvl="0"/>
            <a:r>
              <a:rPr lang="en-GB" smtClean="0"/>
              <a:t>Click to edit Master text styles</a:t>
            </a:r>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2"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16" name="Title 15"/>
          <p:cNvSpPr>
            <a:spLocks noGrp="1"/>
          </p:cNvSpPr>
          <p:nvPr>
            <p:ph type="title"/>
          </p:nvPr>
        </p:nvSpPr>
        <p:spPr>
          <a:xfrm>
            <a:off x="152400" y="152400"/>
            <a:ext cx="8229600" cy="639763"/>
          </a:xfrm>
        </p:spPr>
        <p:txBody>
          <a:bodyPr/>
          <a:lstStyle>
            <a:lvl1pPr>
              <a:buClr>
                <a:schemeClr val="accent3">
                  <a:lumMod val="50000"/>
                </a:schemeClr>
              </a:buClr>
              <a:defRPr/>
            </a:lvl1pPr>
          </a:lstStyle>
          <a:p>
            <a:r>
              <a:rPr lang="en-GB"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381000" y="3130200"/>
            <a:ext cx="6629400" cy="838200"/>
          </a:xfrm>
        </p:spPr>
        <p:txBody>
          <a:bodyPr>
            <a:normAutofit/>
          </a:bodyPr>
          <a:lstStyle>
            <a:lvl1pPr marL="57150" indent="0">
              <a:buFontTx/>
              <a:buNone/>
              <a:defRPr sz="1800" baseline="0"/>
            </a:lvl1pPr>
          </a:lstStyle>
          <a:p>
            <a:pPr lvl="0"/>
            <a:r>
              <a:rPr lang="en-GB" smtClean="0"/>
              <a:t>Click to edit Master text styles</a:t>
            </a:r>
          </a:p>
        </p:txBody>
      </p:sp>
      <p:sp>
        <p:nvSpPr>
          <p:cNvPr id="7" name="Title 6"/>
          <p:cNvSpPr>
            <a:spLocks noGrp="1"/>
          </p:cNvSpPr>
          <p:nvPr>
            <p:ph type="title"/>
          </p:nvPr>
        </p:nvSpPr>
        <p:spPr>
          <a:xfrm>
            <a:off x="152400" y="152400"/>
            <a:ext cx="8229600" cy="639763"/>
          </a:xfrm>
        </p:spPr>
        <p:txBody>
          <a:bodyPr/>
          <a:lstStyle/>
          <a:p>
            <a:r>
              <a:rPr lang="en-GB" smtClean="0"/>
              <a:t>Click to edit Master title style</a:t>
            </a:r>
            <a:endParaRPr lang="en-US" dirty="0"/>
          </a:p>
        </p:txBody>
      </p:sp>
      <p:sp>
        <p:nvSpPr>
          <p:cNvPr id="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GB" smtClean="0"/>
              <a:t>Click to edit Master text styles</a:t>
            </a:r>
          </a:p>
        </p:txBody>
      </p:sp>
      <p:sp>
        <p:nvSpPr>
          <p:cNvPr id="12" name="Text Placeholder 8"/>
          <p:cNvSpPr>
            <a:spLocks noGrp="1"/>
          </p:cNvSpPr>
          <p:nvPr>
            <p:ph type="body" sz="quarter" idx="16"/>
          </p:nvPr>
        </p:nvSpPr>
        <p:spPr>
          <a:xfrm>
            <a:off x="381000" y="1711800"/>
            <a:ext cx="6629400" cy="838200"/>
          </a:xfrm>
        </p:spPr>
        <p:txBody>
          <a:bodyPr>
            <a:normAutofit/>
          </a:bodyPr>
          <a:lstStyle>
            <a:lvl1pPr marL="57150" indent="0">
              <a:buFontTx/>
              <a:buNone/>
              <a:defRPr sz="1800" baseline="0"/>
            </a:lvl1pPr>
          </a:lstStyle>
          <a:p>
            <a:pPr lvl="0"/>
            <a:r>
              <a:rPr lang="en-GB" smtClean="0"/>
              <a:t>Click to edit Master text styles</a:t>
            </a:r>
          </a:p>
        </p:txBody>
      </p:sp>
      <p:sp>
        <p:nvSpPr>
          <p:cNvPr id="14" name="Text Placeholder 8"/>
          <p:cNvSpPr>
            <a:spLocks noGrp="1"/>
          </p:cNvSpPr>
          <p:nvPr>
            <p:ph type="body" sz="quarter" idx="17"/>
          </p:nvPr>
        </p:nvSpPr>
        <p:spPr>
          <a:xfrm>
            <a:off x="381000" y="2421000"/>
            <a:ext cx="6629400" cy="838200"/>
          </a:xfrm>
        </p:spPr>
        <p:txBody>
          <a:bodyPr>
            <a:normAutofit/>
          </a:bodyPr>
          <a:lstStyle>
            <a:lvl1pPr marL="57150" indent="0">
              <a:buFontTx/>
              <a:buNone/>
              <a:defRPr sz="1800" baseline="0"/>
            </a:lvl1pPr>
          </a:lstStyle>
          <a:p>
            <a:pPr lvl="0"/>
            <a:r>
              <a:rPr lang="en-GB" smtClean="0"/>
              <a:t>Click to edit Master text styles</a:t>
            </a:r>
          </a:p>
        </p:txBody>
      </p:sp>
      <p:sp>
        <p:nvSpPr>
          <p:cNvPr id="15" name="Text Placeholder 8"/>
          <p:cNvSpPr>
            <a:spLocks noGrp="1"/>
          </p:cNvSpPr>
          <p:nvPr>
            <p:ph type="body" sz="quarter" idx="18"/>
          </p:nvPr>
        </p:nvSpPr>
        <p:spPr>
          <a:xfrm>
            <a:off x="381000" y="3769200"/>
            <a:ext cx="6629400" cy="838200"/>
          </a:xfrm>
        </p:spPr>
        <p:txBody>
          <a:bodyPr>
            <a:normAutofit/>
          </a:bodyPr>
          <a:lstStyle>
            <a:lvl1pPr marL="57150" indent="0">
              <a:buFontTx/>
              <a:buNone/>
              <a:defRPr sz="1800" baseline="0"/>
            </a:lvl1pPr>
          </a:lstStyle>
          <a:p>
            <a:pPr lvl="0"/>
            <a:r>
              <a:rPr lang="en-GB" smtClean="0"/>
              <a:t>Click to edit Master text styles</a:t>
            </a:r>
          </a:p>
        </p:txBody>
      </p:sp>
      <p:sp>
        <p:nvSpPr>
          <p:cNvPr id="16" name="Text Placeholder 8"/>
          <p:cNvSpPr>
            <a:spLocks noGrp="1"/>
          </p:cNvSpPr>
          <p:nvPr>
            <p:ph type="body" sz="quarter" idx="19"/>
          </p:nvPr>
        </p:nvSpPr>
        <p:spPr>
          <a:xfrm>
            <a:off x="381000" y="4478400"/>
            <a:ext cx="6629400" cy="838200"/>
          </a:xfrm>
        </p:spPr>
        <p:txBody>
          <a:bodyPr>
            <a:normAutofit/>
          </a:bodyPr>
          <a:lstStyle>
            <a:lvl1pPr marL="57150" indent="0">
              <a:buFontTx/>
              <a:buNone/>
              <a:defRPr sz="1800" baseline="0"/>
            </a:lvl1pPr>
          </a:lstStyle>
          <a:p>
            <a:pPr lvl="0"/>
            <a:r>
              <a:rPr lang="en-GB" smtClean="0"/>
              <a:t>Click to edit Master text styles</a:t>
            </a:r>
          </a:p>
        </p:txBody>
      </p:sp>
      <p:sp>
        <p:nvSpPr>
          <p:cNvPr id="17" name="Text Placeholder 8"/>
          <p:cNvSpPr>
            <a:spLocks noGrp="1"/>
          </p:cNvSpPr>
          <p:nvPr>
            <p:ph type="body" sz="quarter" idx="20"/>
          </p:nvPr>
        </p:nvSpPr>
        <p:spPr>
          <a:xfrm>
            <a:off x="381000" y="5257800"/>
            <a:ext cx="6629400" cy="838200"/>
          </a:xfrm>
        </p:spPr>
        <p:txBody>
          <a:bodyPr>
            <a:normAutofit/>
          </a:bodyPr>
          <a:lstStyle>
            <a:lvl1pPr marL="57150" indent="0">
              <a:buFontTx/>
              <a:buNone/>
              <a:defRPr sz="1800" baseline="0"/>
            </a:lvl1pPr>
          </a:lstStyle>
          <a:p>
            <a:pPr lvl="0"/>
            <a:r>
              <a:rPr lang="en-GB"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871788"/>
            <a:ext cx="7772400" cy="1362075"/>
          </a:xfrm>
        </p:spPr>
        <p:txBody>
          <a:bodyPr anchor="t"/>
          <a:lstStyle>
            <a:lvl1pPr algn="l">
              <a:defRPr sz="4000" b="1" cap="all"/>
            </a:lvl1pPr>
          </a:lstStyle>
          <a:p>
            <a:r>
              <a:rPr lang="en-GB" smtClean="0"/>
              <a:t>Click to edit Master title style</a:t>
            </a:r>
            <a:endParaRPr lang="en-US" dirty="0"/>
          </a:p>
        </p:txBody>
      </p:sp>
      <p:sp>
        <p:nvSpPr>
          <p:cNvPr id="3" name="Text Placeholder 2"/>
          <p:cNvSpPr>
            <a:spLocks noGrp="1"/>
          </p:cNvSpPr>
          <p:nvPr>
            <p:ph type="body" idx="1"/>
          </p:nvPr>
        </p:nvSpPr>
        <p:spPr>
          <a:xfrm>
            <a:off x="685800" y="1371601"/>
            <a:ext cx="7772400" cy="1500187"/>
          </a:xfrm>
        </p:spPr>
        <p:txBody>
          <a:bodyPr anchor="b"/>
          <a:lstStyle>
            <a:lvl1pPr marL="0" indent="0">
              <a:buNone/>
              <a:defRPr sz="2000">
                <a:solidFill>
                  <a:schemeClr val="bg2"/>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10" name="Slide Number Placeholder 9"/>
          <p:cNvSpPr>
            <a:spLocks noGrp="1"/>
          </p:cNvSpPr>
          <p:nvPr>
            <p:ph type="sldNum" sz="quarter" idx="10"/>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1"/>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4495800" y="1295401"/>
            <a:ext cx="4038600" cy="4525964"/>
          </a:xfrm>
        </p:spPr>
        <p:txBody>
          <a:bodyPr/>
          <a:lstStyle>
            <a:lvl1pPr>
              <a:buClr>
                <a:schemeClr val="bg1">
                  <a:lumMod val="95000"/>
                </a:schemeClr>
              </a:buClr>
              <a:defRPr sz="2400"/>
            </a:lvl1pPr>
            <a:lvl2pPr>
              <a:buClr>
                <a:schemeClr val="bg1">
                  <a:lumMod val="95000"/>
                </a:schemeClr>
              </a:buClr>
              <a:defRPr sz="2000"/>
            </a:lvl2pPr>
            <a:lvl3pPr>
              <a:buClr>
                <a:schemeClr val="bg1">
                  <a:lumMod val="95000"/>
                </a:schemeClr>
              </a:buClr>
              <a:defRPr sz="2000"/>
            </a:lvl3pPr>
            <a:lvl4pPr>
              <a:buClr>
                <a:schemeClr val="bg1">
                  <a:lumMod val="95000"/>
                </a:schemeClr>
              </a:buClr>
              <a:defRPr sz="1800"/>
            </a:lvl4pPr>
            <a:lvl5pPr>
              <a:buClr>
                <a:schemeClr val="bg1">
                  <a:lumMod val="95000"/>
                </a:schemeClr>
              </a:buCl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9" name="Slide Number Placeholder 8"/>
          <p:cNvSpPr>
            <a:spLocks noGrp="1"/>
          </p:cNvSpPr>
          <p:nvPr>
            <p:ph type="sldNum" sz="quarter" idx="14"/>
          </p:nvPr>
        </p:nvSpPr>
        <p:spPr>
          <a:xfrm>
            <a:off x="457200" y="6638075"/>
            <a:ext cx="2133600" cy="365125"/>
          </a:xfrm>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2" name="Title 11"/>
          <p:cNvSpPr>
            <a:spLocks noGrp="1"/>
          </p:cNvSpPr>
          <p:nvPr>
            <p:ph type="title"/>
          </p:nvPr>
        </p:nvSpPr>
        <p:spPr>
          <a:xfrm>
            <a:off x="152400" y="152400"/>
            <a:ext cx="8229600" cy="639763"/>
          </a:xfrm>
        </p:spPr>
        <p:txBody>
          <a:bodyPr/>
          <a:lstStyle/>
          <a:p>
            <a:r>
              <a:rPr lang="en-GB" smtClean="0"/>
              <a:t>Click to edit Master title style</a:t>
            </a:r>
            <a:endParaRPr lang="en-US"/>
          </a:p>
        </p:txBody>
      </p:sp>
      <p:sp>
        <p:nvSpPr>
          <p:cNvPr id="13"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GB"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457200" y="1447801"/>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p:txBody>
      </p:sp>
      <p:sp>
        <p:nvSpPr>
          <p:cNvPr id="6" name="Content Placeholder 3"/>
          <p:cNvSpPr>
            <a:spLocks noGrp="1"/>
          </p:cNvSpPr>
          <p:nvPr>
            <p:ph sz="half" idx="2"/>
          </p:nvPr>
        </p:nvSpPr>
        <p:spPr>
          <a:xfrm>
            <a:off x="2971800" y="1447801"/>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p:txBody>
      </p:sp>
      <p:sp>
        <p:nvSpPr>
          <p:cNvPr id="9" name="Content Placeholder 2"/>
          <p:cNvSpPr>
            <a:spLocks noGrp="1"/>
          </p:cNvSpPr>
          <p:nvPr>
            <p:ph sz="half" idx="14"/>
          </p:nvPr>
        </p:nvSpPr>
        <p:spPr>
          <a:xfrm>
            <a:off x="457200" y="30480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p:txBody>
      </p:sp>
      <p:sp>
        <p:nvSpPr>
          <p:cNvPr id="10" name="Content Placeholder 3"/>
          <p:cNvSpPr>
            <a:spLocks noGrp="1"/>
          </p:cNvSpPr>
          <p:nvPr>
            <p:ph sz="half" idx="15"/>
          </p:nvPr>
        </p:nvSpPr>
        <p:spPr>
          <a:xfrm>
            <a:off x="2971800" y="3048000"/>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p:txBody>
      </p:sp>
      <p:sp>
        <p:nvSpPr>
          <p:cNvPr id="11" name="Title 10"/>
          <p:cNvSpPr>
            <a:spLocks noGrp="1"/>
          </p:cNvSpPr>
          <p:nvPr>
            <p:ph type="title"/>
          </p:nvPr>
        </p:nvSpPr>
        <p:spPr>
          <a:xfrm>
            <a:off x="152400" y="152400"/>
            <a:ext cx="8229600" cy="639763"/>
          </a:xfrm>
        </p:spPr>
        <p:txBody>
          <a:bodyPr/>
          <a:lstStyle/>
          <a:p>
            <a:r>
              <a:rPr lang="en-GB" smtClean="0"/>
              <a:t>Click to edit Master title style</a:t>
            </a:r>
            <a:endParaRPr lang="en-US"/>
          </a:p>
        </p:txBody>
      </p:sp>
      <p:sp>
        <p:nvSpPr>
          <p:cNvPr id="12"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GB"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762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p:txBody>
      </p:sp>
      <p:sp>
        <p:nvSpPr>
          <p:cNvPr id="10" name="Content Placeholder 3"/>
          <p:cNvSpPr>
            <a:spLocks noGrp="1"/>
          </p:cNvSpPr>
          <p:nvPr>
            <p:ph sz="half" idx="2"/>
          </p:nvPr>
        </p:nvSpPr>
        <p:spPr>
          <a:xfrm>
            <a:off x="28575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p:txBody>
      </p:sp>
      <p:sp>
        <p:nvSpPr>
          <p:cNvPr id="11" name="Content Placeholder 3"/>
          <p:cNvSpPr>
            <a:spLocks noGrp="1"/>
          </p:cNvSpPr>
          <p:nvPr>
            <p:ph sz="half" idx="14"/>
          </p:nvPr>
        </p:nvSpPr>
        <p:spPr>
          <a:xfrm>
            <a:off x="5638800" y="3429000"/>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p:txBody>
      </p:sp>
      <p:sp>
        <p:nvSpPr>
          <p:cNvPr id="15" name="Content Placeholder 2"/>
          <p:cNvSpPr>
            <a:spLocks noGrp="1"/>
          </p:cNvSpPr>
          <p:nvPr>
            <p:ph sz="half" idx="15"/>
          </p:nvPr>
        </p:nvSpPr>
        <p:spPr>
          <a:xfrm>
            <a:off x="762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p:txBody>
      </p:sp>
      <p:sp>
        <p:nvSpPr>
          <p:cNvPr id="16" name="Content Placeholder 3"/>
          <p:cNvSpPr>
            <a:spLocks noGrp="1"/>
          </p:cNvSpPr>
          <p:nvPr>
            <p:ph sz="half" idx="16"/>
          </p:nvPr>
        </p:nvSpPr>
        <p:spPr>
          <a:xfrm>
            <a:off x="28575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p:txBody>
      </p:sp>
      <p:sp>
        <p:nvSpPr>
          <p:cNvPr id="17" name="Content Placeholder 3"/>
          <p:cNvSpPr>
            <a:spLocks noGrp="1"/>
          </p:cNvSpPr>
          <p:nvPr>
            <p:ph sz="half" idx="17"/>
          </p:nvPr>
        </p:nvSpPr>
        <p:spPr>
          <a:xfrm>
            <a:off x="5638800" y="14478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p:txBody>
      </p:sp>
      <p:sp>
        <p:nvSpPr>
          <p:cNvPr id="19" name="Title 18"/>
          <p:cNvSpPr>
            <a:spLocks noGrp="1"/>
          </p:cNvSpPr>
          <p:nvPr>
            <p:ph type="title"/>
          </p:nvPr>
        </p:nvSpPr>
        <p:spPr>
          <a:xfrm>
            <a:off x="152400" y="152400"/>
            <a:ext cx="8229600" cy="639763"/>
          </a:xfrm>
        </p:spPr>
        <p:txBody>
          <a:bodyPr/>
          <a:lstStyle/>
          <a:p>
            <a:r>
              <a:rPr lang="en-GB" smtClean="0"/>
              <a:t>Click to edit Master title style</a:t>
            </a:r>
            <a:endParaRPr lang="en-US"/>
          </a:p>
        </p:txBody>
      </p:sp>
      <p:sp>
        <p:nvSpPr>
          <p:cNvPr id="20"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GB"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1447801"/>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76200" y="1752601"/>
            <a:ext cx="4040188" cy="4068763"/>
          </a:xfrm>
        </p:spPr>
        <p:txBody>
          <a:bodyPr/>
          <a:lstStyle>
            <a:lvl1pPr>
              <a:lnSpc>
                <a:spcPct val="100000"/>
              </a:lnSpc>
              <a:buClr>
                <a:schemeClr val="bg1">
                  <a:lumMod val="95000"/>
                </a:schemeClr>
              </a:buClr>
              <a:defRPr sz="2000"/>
            </a:lvl1pPr>
            <a:lvl2pPr>
              <a:lnSpc>
                <a:spcPct val="100000"/>
              </a:lnSpc>
              <a:buClr>
                <a:schemeClr val="bg1">
                  <a:lumMod val="95000"/>
                </a:schemeClr>
              </a:buClr>
              <a:defRPr sz="2000"/>
            </a:lvl2pPr>
            <a:lvl3pPr>
              <a:lnSpc>
                <a:spcPct val="100000"/>
              </a:lnSpc>
              <a:buClr>
                <a:schemeClr val="bg1">
                  <a:lumMod val="95000"/>
                </a:schemeClr>
              </a:buClr>
              <a:defRPr sz="1800"/>
            </a:lvl3pPr>
            <a:lvl4pPr>
              <a:lnSpc>
                <a:spcPct val="100000"/>
              </a:lnSpc>
              <a:buClr>
                <a:schemeClr val="bg1">
                  <a:lumMod val="95000"/>
                </a:schemeClr>
              </a:buClr>
              <a:defRPr sz="1600"/>
            </a:lvl4pPr>
            <a:lvl5pPr>
              <a:lnSpc>
                <a:spcPct val="100000"/>
              </a:lnSpc>
              <a:buClr>
                <a:schemeClr val="bg1">
                  <a:lumMod val="95000"/>
                </a:schemeClr>
              </a:buCl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6" name="Content Placeholder 5"/>
          <p:cNvSpPr>
            <a:spLocks noGrp="1"/>
          </p:cNvSpPr>
          <p:nvPr>
            <p:ph sz="quarter" idx="4"/>
          </p:nvPr>
        </p:nvSpPr>
        <p:spPr>
          <a:xfrm>
            <a:off x="4491039" y="1752601"/>
            <a:ext cx="4041775" cy="4068763"/>
          </a:xfrm>
        </p:spPr>
        <p:txBody>
          <a:bodyPr/>
          <a:lstStyle>
            <a:lvl1pPr>
              <a:buClr>
                <a:schemeClr val="bg1">
                  <a:lumMod val="95000"/>
                </a:schemeClr>
              </a:buClr>
              <a:defRPr sz="2000"/>
            </a:lvl1pPr>
            <a:lvl2pPr>
              <a:buClr>
                <a:schemeClr val="bg1">
                  <a:lumMod val="95000"/>
                </a:schemeClr>
              </a:buClr>
              <a:defRPr sz="2000"/>
            </a:lvl2pPr>
            <a:lvl3pPr>
              <a:buClr>
                <a:schemeClr val="bg1">
                  <a:lumMod val="95000"/>
                </a:schemeClr>
              </a:buClr>
              <a:defRPr sz="1800"/>
            </a:lvl3pPr>
            <a:lvl4pPr>
              <a:buClr>
                <a:schemeClr val="bg1">
                  <a:lumMod val="95000"/>
                </a:schemeClr>
              </a:buClr>
              <a:defRPr sz="1600"/>
            </a:lvl4pPr>
            <a:lvl5pPr>
              <a:buClr>
                <a:schemeClr val="bg1">
                  <a:lumMod val="95000"/>
                </a:schemeClr>
              </a:buCl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12" name="Text Placeholder 2"/>
          <p:cNvSpPr>
            <a:spLocks noGrp="1"/>
          </p:cNvSpPr>
          <p:nvPr>
            <p:ph type="body" idx="12"/>
          </p:nvPr>
        </p:nvSpPr>
        <p:spPr>
          <a:xfrm>
            <a:off x="4494212" y="1447802"/>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10" name="Slide Number Placeholder 9"/>
          <p:cNvSpPr>
            <a:spLocks noGrp="1"/>
          </p:cNvSpPr>
          <p:nvPr>
            <p:ph type="sldNum" sz="quarter" idx="14"/>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5"/>
          </p:nvPr>
        </p:nvSpPr>
        <p:spPr/>
        <p:txBody>
          <a:bodyPr/>
          <a:lstStyle/>
          <a:p>
            <a:endParaRPr lang="en-US" dirty="0"/>
          </a:p>
        </p:txBody>
      </p:sp>
      <p:sp>
        <p:nvSpPr>
          <p:cNvPr id="17" name="Title 16"/>
          <p:cNvSpPr>
            <a:spLocks noGrp="1"/>
          </p:cNvSpPr>
          <p:nvPr>
            <p:ph type="title"/>
          </p:nvPr>
        </p:nvSpPr>
        <p:spPr>
          <a:xfrm>
            <a:off x="152400" y="152400"/>
            <a:ext cx="8229600" cy="639763"/>
          </a:xfrm>
        </p:spPr>
        <p:txBody>
          <a:bodyPr/>
          <a:lstStyle/>
          <a:p>
            <a:r>
              <a:rPr lang="en-GB" smtClean="0"/>
              <a:t>Click to edit Master title style</a:t>
            </a:r>
            <a:endParaRPr lang="en-US"/>
          </a:p>
        </p:txBody>
      </p:sp>
      <p:sp>
        <p:nvSpPr>
          <p:cNvPr id="18" name="Text Placeholder 10"/>
          <p:cNvSpPr>
            <a:spLocks noGrp="1"/>
          </p:cNvSpPr>
          <p:nvPr>
            <p:ph type="body" sz="quarter" idx="13"/>
          </p:nvPr>
        </p:nvSpPr>
        <p:spPr>
          <a:xfrm>
            <a:off x="359400" y="669600"/>
            <a:ext cx="8251200" cy="457200"/>
          </a:xfrm>
        </p:spPr>
        <p:txBody>
          <a:bodyPr>
            <a:normAutofit/>
          </a:bodyPr>
          <a:lstStyle>
            <a:lvl1pPr>
              <a:buFontTx/>
              <a:buNone/>
              <a:defRPr sz="2400"/>
            </a:lvl1pPr>
          </a:lstStyle>
          <a:p>
            <a:pPr lvl="0"/>
            <a:r>
              <a:rPr lang="en-GB"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Only">
    <p:spTree>
      <p:nvGrpSpPr>
        <p:cNvPr id="1" name=""/>
        <p:cNvGrpSpPr/>
        <p:nvPr/>
      </p:nvGrpSpPr>
      <p:grpSpPr>
        <a:xfrm>
          <a:off x="0" y="0"/>
          <a:ext cx="0" cy="0"/>
          <a:chOff x="0" y="0"/>
          <a:chExt cx="0" cy="0"/>
        </a:xfrm>
      </p:grpSpPr>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3" name="Title 12"/>
          <p:cNvSpPr>
            <a:spLocks noGrp="1"/>
          </p:cNvSpPr>
          <p:nvPr>
            <p:ph type="title"/>
          </p:nvPr>
        </p:nvSpPr>
        <p:spPr>
          <a:xfrm>
            <a:off x="1219200" y="457200"/>
            <a:ext cx="8229600" cy="639763"/>
          </a:xfrm>
        </p:spPr>
        <p:txBody>
          <a:bodyPr/>
          <a:lstStyle/>
          <a:p>
            <a:r>
              <a:rPr lang="en-GB" smtClean="0"/>
              <a:t>Click to edit Master title style</a:t>
            </a:r>
            <a:endParaRPr lang="en-US"/>
          </a:p>
        </p:txBody>
      </p:sp>
      <p:sp>
        <p:nvSpPr>
          <p:cNvPr id="14" name="Text Placeholder 10"/>
          <p:cNvSpPr>
            <a:spLocks noGrp="1"/>
          </p:cNvSpPr>
          <p:nvPr>
            <p:ph type="body" sz="quarter" idx="13"/>
          </p:nvPr>
        </p:nvSpPr>
        <p:spPr>
          <a:xfrm>
            <a:off x="914400" y="974400"/>
            <a:ext cx="8251200" cy="457200"/>
          </a:xfrm>
        </p:spPr>
        <p:txBody>
          <a:bodyPr>
            <a:normAutofit/>
          </a:bodyPr>
          <a:lstStyle>
            <a:lvl1pPr>
              <a:buFontTx/>
              <a:buNone/>
              <a:defRPr sz="2400"/>
            </a:lvl1pPr>
          </a:lstStyle>
          <a:p>
            <a:pPr lvl="0"/>
            <a:r>
              <a:rPr lang="en-GB"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18"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8229600" cy="639763"/>
          </a:xfrm>
          <a:prstGeom prst="rect">
            <a:avLst/>
          </a:prstGeom>
        </p:spPr>
        <p:txBody>
          <a:bodyPr vert="horz" lIns="91440" tIns="45720" rIns="91440" bIns="45720" rtlCol="0" anchor="ctr">
            <a:noAutofit/>
          </a:bodyPr>
          <a:lstStyle/>
          <a:p>
            <a:r>
              <a:rPr lang="en-GB" smtClean="0"/>
              <a:t>Click to edit Master title style</a:t>
            </a:r>
            <a:endParaRPr lang="en-US" dirty="0"/>
          </a:p>
        </p:txBody>
      </p:sp>
      <p:sp>
        <p:nvSpPr>
          <p:cNvPr id="3" name="Text Placeholder 2"/>
          <p:cNvSpPr>
            <a:spLocks noGrp="1"/>
          </p:cNvSpPr>
          <p:nvPr>
            <p:ph type="body" idx="1"/>
          </p:nvPr>
        </p:nvSpPr>
        <p:spPr>
          <a:xfrm>
            <a:off x="145200" y="808364"/>
            <a:ext cx="8229600" cy="5059364"/>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1"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7" name="TextBox 6"/>
          <p:cNvSpPr txBox="1"/>
          <p:nvPr/>
        </p:nvSpPr>
        <p:spPr>
          <a:xfrm>
            <a:off x="5257800" y="2895600"/>
            <a:ext cx="1219200" cy="10668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8" name="TextBox 7"/>
          <p:cNvSpPr txBox="1"/>
          <p:nvPr/>
        </p:nvSpPr>
        <p:spPr>
          <a:xfrm>
            <a:off x="5410200" y="2667000"/>
            <a:ext cx="1447800" cy="13716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1" r:id="rId6"/>
    <p:sldLayoutId id="2147483662" r:id="rId7"/>
    <p:sldLayoutId id="2147483653" r:id="rId8"/>
    <p:sldLayoutId id="2147483654" r:id="rId9"/>
    <p:sldLayoutId id="2147483655" r:id="rId10"/>
    <p:sldLayoutId id="2147483656" r:id="rId11"/>
    <p:sldLayoutId id="2147483664" r:id="rId12"/>
    <p:sldLayoutId id="2147483657" r:id="rId13"/>
    <p:sldLayoutId id="2147483658" r:id="rId14"/>
    <p:sldLayoutId id="2147483659" r:id="rId15"/>
    <p:sldLayoutId id="2147483665" r:id="rId16"/>
  </p:sldLayoutIdLst>
  <p:hf sldNum="0" hdr="0" ftr="0" dt="0"/>
  <p:txStyles>
    <p:titleStyle>
      <a:lvl1pPr algn="l" defTabSz="914400" rtl="0" eaLnBrk="1" latinLnBrk="0" hangingPunct="1">
        <a:spcBef>
          <a:spcPct val="0"/>
        </a:spcBef>
        <a:buClr>
          <a:schemeClr val="bg1">
            <a:lumMod val="95000"/>
          </a:schemeClr>
        </a:buClr>
        <a:buFont typeface="Arial" pitchFamily="34" charset="0"/>
        <a:buChar char="•"/>
        <a:defRPr sz="3600" b="1" kern="1200" baseline="0">
          <a:solidFill>
            <a:schemeClr val="bg1"/>
          </a:solidFill>
          <a:latin typeface="+mj-lt"/>
          <a:ea typeface="+mj-ea"/>
          <a:cs typeface="Segoe UI" pitchFamily="34" charset="0"/>
        </a:defRPr>
      </a:lvl1pPr>
    </p:titleStyle>
    <p:bodyStyle>
      <a:lvl1pPr marL="173038" indent="-173038" algn="l" defTabSz="914400" rtl="0" eaLnBrk="1" latinLnBrk="0" hangingPunct="1">
        <a:lnSpc>
          <a:spcPct val="100000"/>
        </a:lnSpc>
        <a:spcBef>
          <a:spcPct val="20000"/>
        </a:spcBef>
        <a:buClr>
          <a:schemeClr val="bg1">
            <a:lumMod val="95000"/>
          </a:schemeClr>
        </a:buClr>
        <a:buSzPct val="70000"/>
        <a:buFont typeface="Arial" pitchFamily="34" charset="0"/>
        <a:buChar char="•"/>
        <a:defRPr sz="3200" kern="1200">
          <a:solidFill>
            <a:schemeClr val="bg1"/>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bg1">
            <a:lumMod val="95000"/>
          </a:schemeClr>
        </a:buClr>
        <a:buSzPct val="70000"/>
        <a:buFont typeface="Arial" pitchFamily="34" charset="0"/>
        <a:buChar char="•"/>
        <a:defRPr sz="2800" kern="1200">
          <a:solidFill>
            <a:schemeClr val="bg1"/>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400" kern="1200">
          <a:solidFill>
            <a:schemeClr val="bg1"/>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gif"/><Relationship Id="rId5"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819600" y="1196975"/>
            <a:ext cx="7772400" cy="860425"/>
          </a:xfrm>
        </p:spPr>
        <p:txBody>
          <a:bodyPr/>
          <a:lstStyle/>
          <a:p>
            <a:r>
              <a:rPr lang="en-US" dirty="0" smtClean="0"/>
              <a:t>ISWC2014 Tutorial on </a:t>
            </a:r>
            <a:r>
              <a:rPr lang="en-US" dirty="0" smtClean="0">
                <a:solidFill>
                  <a:srgbClr val="EDBF53"/>
                </a:solidFill>
              </a:rPr>
              <a:t>Large </a:t>
            </a:r>
            <a:r>
              <a:rPr lang="en-US" dirty="0">
                <a:solidFill>
                  <a:srgbClr val="EDBF53"/>
                </a:solidFill>
              </a:rPr>
              <a:t>Scale Reasoning Over Semantic </a:t>
            </a:r>
            <a:r>
              <a:rPr lang="en-US" dirty="0" smtClean="0">
                <a:solidFill>
                  <a:srgbClr val="EDBF53"/>
                </a:solidFill>
              </a:rPr>
              <a:t>Data </a:t>
            </a:r>
            <a:endParaRPr lang="en-US" dirty="0">
              <a:solidFill>
                <a:srgbClr val="EDBF53"/>
              </a:solidFill>
            </a:endParaRPr>
          </a:p>
        </p:txBody>
      </p:sp>
      <p:sp>
        <p:nvSpPr>
          <p:cNvPr id="3" name="Subtitle 2"/>
          <p:cNvSpPr>
            <a:spLocks noGrp="1"/>
          </p:cNvSpPr>
          <p:nvPr>
            <p:ph type="subTitle" idx="1"/>
          </p:nvPr>
        </p:nvSpPr>
        <p:spPr>
          <a:xfrm>
            <a:off x="762000" y="2362200"/>
            <a:ext cx="7753800" cy="2057400"/>
          </a:xfrm>
        </p:spPr>
        <p:txBody>
          <a:bodyPr>
            <a:normAutofit lnSpcReduction="10000"/>
          </a:bodyPr>
          <a:lstStyle/>
          <a:p>
            <a:r>
              <a:rPr lang="en-US" dirty="0" smtClean="0"/>
              <a:t>Presenters: </a:t>
            </a:r>
          </a:p>
          <a:p>
            <a:r>
              <a:rPr lang="en-US" dirty="0" smtClean="0"/>
              <a:t>Jeff Z. Pan (University of  Aberdeen)</a:t>
            </a:r>
          </a:p>
          <a:p>
            <a:r>
              <a:rPr lang="en-US" dirty="0" err="1"/>
              <a:t>Raghava</a:t>
            </a:r>
            <a:r>
              <a:rPr lang="en-US" dirty="0"/>
              <a:t> </a:t>
            </a:r>
            <a:r>
              <a:rPr lang="en-US" dirty="0" err="1" smtClean="0"/>
              <a:t>Mutharaju</a:t>
            </a:r>
            <a:r>
              <a:rPr lang="en-US" dirty="0"/>
              <a:t> (Wright State </a:t>
            </a:r>
            <a:r>
              <a:rPr lang="en-US" dirty="0" smtClean="0"/>
              <a:t>University)</a:t>
            </a:r>
          </a:p>
          <a:p>
            <a:r>
              <a:rPr lang="en-US" dirty="0" err="1"/>
              <a:t>Ilias</a:t>
            </a:r>
            <a:r>
              <a:rPr lang="en-US" dirty="0"/>
              <a:t> </a:t>
            </a:r>
            <a:r>
              <a:rPr lang="en-US" dirty="0" err="1"/>
              <a:t>Tachmazidis</a:t>
            </a:r>
            <a:r>
              <a:rPr lang="en-US" dirty="0"/>
              <a:t> (University of </a:t>
            </a:r>
            <a:r>
              <a:rPr lang="en-US" dirty="0" err="1"/>
              <a:t>Huddersfield</a:t>
            </a:r>
            <a:r>
              <a:rPr lang="en-US" dirty="0" smtClean="0"/>
              <a:t>)</a:t>
            </a:r>
          </a:p>
          <a:p>
            <a:r>
              <a:rPr lang="en-US" dirty="0" smtClean="0">
                <a:solidFill>
                  <a:schemeClr val="bg1">
                    <a:lumMod val="50000"/>
                  </a:schemeClr>
                </a:solidFill>
              </a:rPr>
              <a:t>Guilin Qi (Southeast University)</a:t>
            </a:r>
            <a:endParaRPr lang="en-US" dirty="0">
              <a:solidFill>
                <a:schemeClr val="bg1">
                  <a:lumMod val="50000"/>
                </a:schemeClr>
              </a:solidFill>
            </a:endParaRPr>
          </a:p>
          <a:p>
            <a:endParaRPr lang="en-US" dirty="0"/>
          </a:p>
        </p:txBody>
      </p:sp>
      <p:pic>
        <p:nvPicPr>
          <p:cNvPr id="5" name="Picture 4" descr="Screen Shot 2014-10-16 at 10.24.03.pn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0" y="0"/>
            <a:ext cx="2507374" cy="838200"/>
          </a:xfrm>
          <a:prstGeom prst="rect">
            <a:avLst/>
          </a:prstGeom>
        </p:spPr>
      </p:pic>
      <p:pic>
        <p:nvPicPr>
          <p:cNvPr id="4" name="Picture 3" descr="uniabdn.gif"/>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3585359" y="5562600"/>
            <a:ext cx="2266167" cy="990600"/>
          </a:xfrm>
          <a:prstGeom prst="rect">
            <a:avLst/>
          </a:prstGeom>
        </p:spPr>
      </p:pic>
      <p:pic>
        <p:nvPicPr>
          <p:cNvPr id="6" name="Picture 5" descr="University_Huddersfield_Logo.gif"/>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6461126" y="5478987"/>
            <a:ext cx="1981200" cy="1302813"/>
          </a:xfrm>
          <a:prstGeom prst="rect">
            <a:avLst/>
          </a:prstGeom>
        </p:spPr>
      </p:pic>
      <p:pic>
        <p:nvPicPr>
          <p:cNvPr id="8" name="Picture 7" descr="WSU-logo.jpg"/>
          <p:cNvPicPr>
            <a:picLocks noChangeAspect="1"/>
          </p:cNvPicPr>
          <p:nvPr/>
        </p:nvPicPr>
        <p:blipFill>
          <a:blip r:embed="rId5"/>
          <a:stretch>
            <a:fillRect/>
          </a:stretch>
        </p:blipFill>
        <p:spPr>
          <a:xfrm>
            <a:off x="896144" y="5562600"/>
            <a:ext cx="1770855" cy="1141833"/>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930409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7772400" cy="1143000"/>
          </a:xfrm>
        </p:spPr>
        <p:txBody>
          <a:bodyPr/>
          <a:lstStyle/>
          <a:p>
            <a:pPr>
              <a:buNone/>
            </a:pPr>
            <a:r>
              <a:rPr lang="en-US" dirty="0" smtClean="0"/>
              <a:t>RDF</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r>
              <a:rPr lang="en-US" dirty="0" smtClean="0"/>
              <a:t>“</a:t>
            </a:r>
            <a:r>
              <a:rPr lang="en-US" dirty="0" smtClean="0"/>
              <a:t>Resource Description Framework”</a:t>
            </a:r>
          </a:p>
          <a:p>
            <a:endParaRPr lang="en-US" dirty="0" smtClean="0"/>
          </a:p>
          <a:p>
            <a:r>
              <a:rPr lang="en-US" dirty="0" smtClean="0"/>
              <a:t>W3C Recommendation 2004</a:t>
            </a:r>
            <a:br>
              <a:rPr lang="en-US" dirty="0" smtClean="0"/>
            </a:br>
            <a:r>
              <a:rPr lang="en-US" dirty="0" smtClean="0"/>
              <a:t>http://www.w3.org/RDF/</a:t>
            </a:r>
          </a:p>
          <a:p>
            <a:endParaRPr lang="en-US" dirty="0" smtClean="0"/>
          </a:p>
          <a:p>
            <a:r>
              <a:rPr lang="en-US" dirty="0" smtClean="0"/>
              <a:t>RDF is a data model</a:t>
            </a:r>
          </a:p>
          <a:p>
            <a:pPr lvl="1"/>
            <a:r>
              <a:rPr lang="en-US" dirty="0" smtClean="0">
                <a:solidFill>
                  <a:schemeClr val="accent6"/>
                </a:solidFill>
              </a:rPr>
              <a:t>originally for describing metadata for web pages, but has grown beyond that</a:t>
            </a:r>
          </a:p>
          <a:p>
            <a:pPr lvl="1"/>
            <a:r>
              <a:rPr lang="en-US" dirty="0" smtClean="0">
                <a:solidFill>
                  <a:schemeClr val="accent6"/>
                </a:solidFill>
              </a:rPr>
              <a:t>structured information</a:t>
            </a:r>
          </a:p>
          <a:p>
            <a:pPr lvl="1"/>
            <a:r>
              <a:rPr lang="en-US" dirty="0" smtClean="0">
                <a:solidFill>
                  <a:schemeClr val="accent6"/>
                </a:solidFill>
              </a:rPr>
              <a:t>universal, machine-readable data exchange format</a:t>
            </a:r>
          </a:p>
          <a:p>
            <a:pPr lvl="1"/>
            <a:r>
              <a:rPr lang="en-US" dirty="0" smtClean="0">
                <a:solidFill>
                  <a:schemeClr val="accent6"/>
                </a:solidFill>
              </a:rPr>
              <a:t>main syntax uses XML for serialization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8229600" cy="1143000"/>
          </a:xfrm>
        </p:spPr>
        <p:txBody>
          <a:bodyPr/>
          <a:lstStyle/>
          <a:p>
            <a:pPr>
              <a:buNone/>
            </a:pPr>
            <a:r>
              <a:rPr lang="en-US" altLang="zh-CN" dirty="0" smtClean="0"/>
              <a:t>Background: </a:t>
            </a:r>
            <a:r>
              <a:rPr lang="en-US" dirty="0" smtClean="0"/>
              <a:t>RDF triples</a:t>
            </a:r>
            <a:endParaRPr lang="en-US" dirty="0"/>
          </a:p>
        </p:txBody>
      </p:sp>
      <p:sp>
        <p:nvSpPr>
          <p:cNvPr id="3" name="Content Placeholder 2"/>
          <p:cNvSpPr>
            <a:spLocks noGrp="1"/>
          </p:cNvSpPr>
          <p:nvPr>
            <p:ph idx="1"/>
          </p:nvPr>
        </p:nvSpPr>
        <p:spPr/>
        <p:txBody>
          <a:bodyPr>
            <a:normAutofit fontScale="70000" lnSpcReduction="20000"/>
          </a:bodyPr>
          <a:lstStyle/>
          <a:p>
            <a:endParaRPr lang="en-US" dirty="0" smtClean="0"/>
          </a:p>
          <a:p>
            <a:r>
              <a:rPr lang="en-US" dirty="0" smtClean="0"/>
              <a:t>An </a:t>
            </a:r>
            <a:r>
              <a:rPr lang="en-US" dirty="0" smtClean="0"/>
              <a:t>RDF triple consists of</a:t>
            </a:r>
          </a:p>
          <a:p>
            <a:r>
              <a:rPr lang="en-US" dirty="0" smtClean="0"/>
              <a:t/>
            </a:r>
            <a:br>
              <a:rPr lang="en-US" dirty="0" smtClean="0"/>
            </a:br>
            <a:r>
              <a:rPr lang="en-US" dirty="0" smtClean="0"/>
              <a:t/>
            </a:r>
            <a:br>
              <a:rPr lang="en-US" dirty="0" smtClean="0"/>
            </a:br>
            <a:r>
              <a:rPr lang="en-US" dirty="0" smtClean="0"/>
              <a:t/>
            </a:r>
            <a:br>
              <a:rPr lang="en-US" dirty="0" smtClean="0"/>
            </a:br>
            <a:r>
              <a:rPr lang="en-US" dirty="0" smtClean="0"/>
              <a:t>       Subject                           Predicate                        Object</a:t>
            </a:r>
            <a:br>
              <a:rPr lang="en-US" dirty="0" smtClean="0"/>
            </a:br>
            <a:r>
              <a:rPr lang="en-US" dirty="0" smtClean="0"/>
              <a:t/>
            </a:r>
            <a:br>
              <a:rPr lang="en-US" dirty="0" smtClean="0"/>
            </a:br>
            <a:r>
              <a:rPr lang="en-US" dirty="0" smtClean="0"/>
              <a:t>(borrowed from linguistics)</a:t>
            </a:r>
          </a:p>
          <a:p>
            <a:endParaRPr lang="en-US" dirty="0" smtClean="0"/>
          </a:p>
          <a:p>
            <a:r>
              <a:rPr lang="en-US" dirty="0" smtClean="0"/>
              <a:t>allowed are:</a:t>
            </a:r>
          </a:p>
          <a:p>
            <a:pPr lvl="1"/>
            <a:r>
              <a:rPr lang="en-US" dirty="0" smtClean="0">
                <a:solidFill>
                  <a:schemeClr val="accent6"/>
                </a:solidFill>
              </a:rPr>
              <a:t>In the </a:t>
            </a:r>
            <a:r>
              <a:rPr lang="de-DE" dirty="0" smtClean="0">
                <a:solidFill>
                  <a:schemeClr val="accent6"/>
                </a:solidFill>
              </a:rPr>
              <a:t>subject : URIs and empty nodes</a:t>
            </a:r>
          </a:p>
          <a:p>
            <a:pPr lvl="1"/>
            <a:r>
              <a:rPr lang="de-DE" dirty="0" smtClean="0">
                <a:solidFill>
                  <a:schemeClr val="accent6"/>
                </a:solidFill>
              </a:rPr>
              <a:t>In the predicate: URIs (usually called </a:t>
            </a:r>
            <a:r>
              <a:rPr lang="de-DE" i="1" dirty="0" smtClean="0">
                <a:solidFill>
                  <a:schemeClr val="accent6"/>
                </a:solidFill>
              </a:rPr>
              <a:t>properties</a:t>
            </a:r>
            <a:r>
              <a:rPr lang="de-DE" dirty="0" smtClean="0">
                <a:solidFill>
                  <a:schemeClr val="accent6"/>
                </a:solidFill>
              </a:rPr>
              <a:t>)</a:t>
            </a:r>
          </a:p>
          <a:p>
            <a:pPr lvl="1"/>
            <a:r>
              <a:rPr lang="de-DE" dirty="0" smtClean="0">
                <a:solidFill>
                  <a:schemeClr val="accent6"/>
                </a:solidFill>
              </a:rPr>
              <a:t>In the object: URIs and empty nodes and literals</a:t>
            </a:r>
          </a:p>
          <a:p>
            <a:pPr lvl="1"/>
            <a:endParaRPr lang="de-DE" dirty="0" smtClean="0"/>
          </a:p>
          <a:p>
            <a:r>
              <a:rPr lang="de-DE" dirty="0" smtClean="0"/>
              <a:t>Note that the graph can be reconstructed from the list of triples.</a:t>
            </a:r>
          </a:p>
        </p:txBody>
      </p:sp>
      <p:pic>
        <p:nvPicPr>
          <p:cNvPr id="2050" name="Picture 2"/>
          <p:cNvPicPr>
            <a:picLocks noChangeAspect="1" noChangeArrowheads="1"/>
          </p:cNvPicPr>
          <p:nvPr/>
        </p:nvPicPr>
        <p:blipFill>
          <a:blip r:embed="rId3" cstate="screen"/>
          <a:srcRect/>
          <a:stretch>
            <a:fillRect/>
          </a:stretch>
        </p:blipFill>
        <p:spPr bwMode="auto">
          <a:xfrm>
            <a:off x="457200" y="1524000"/>
            <a:ext cx="7315200" cy="7139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3" cstate="print"/>
          <a:srcRect/>
          <a:stretch>
            <a:fillRect/>
          </a:stretch>
        </p:blipFill>
        <p:spPr bwMode="auto">
          <a:xfrm>
            <a:off x="1447800" y="836281"/>
            <a:ext cx="6705598" cy="4726319"/>
          </a:xfrm>
          <a:prstGeom prst="rect">
            <a:avLst/>
          </a:prstGeom>
          <a:noFill/>
          <a:ln w="9525">
            <a:noFill/>
            <a:miter lim="800000"/>
            <a:headEnd/>
            <a:tailEnd/>
          </a:ln>
        </p:spPr>
      </p:pic>
      <p:sp>
        <p:nvSpPr>
          <p:cNvPr id="4" name="标题 3"/>
          <p:cNvSpPr>
            <a:spLocks noGrp="1"/>
          </p:cNvSpPr>
          <p:nvPr>
            <p:ph type="title"/>
          </p:nvPr>
        </p:nvSpPr>
        <p:spPr>
          <a:xfrm>
            <a:off x="-76200" y="-304800"/>
            <a:ext cx="8229600" cy="1143000"/>
          </a:xfrm>
        </p:spPr>
        <p:txBody>
          <a:bodyPr/>
          <a:lstStyle/>
          <a:p>
            <a:pPr>
              <a:buNone/>
            </a:pPr>
            <a:r>
              <a:rPr lang="en-US" altLang="zh-CN" dirty="0" smtClean="0"/>
              <a:t>Background: Example</a:t>
            </a:r>
            <a:endParaRPr lang="zh-CN"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a:xfrm>
            <a:off x="0" y="-304800"/>
            <a:ext cx="8229600" cy="1143000"/>
          </a:xfrm>
        </p:spPr>
        <p:txBody>
          <a:bodyPr/>
          <a:lstStyle/>
          <a:p>
            <a:pPr>
              <a:buNone/>
            </a:pPr>
            <a:r>
              <a:rPr lang="en-US" altLang="zh-CN" dirty="0" smtClean="0"/>
              <a:t>Background: Annotated RDF</a:t>
            </a:r>
            <a:endParaRPr lang="zh-CN" altLang="en-US" dirty="0"/>
          </a:p>
        </p:txBody>
      </p:sp>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741" t="-1111" r="-222"/>
            </a:stretch>
          </a:blipFill>
        </p:spPr>
        <p:txBody>
          <a:bodyPr/>
          <a:lstStyle/>
          <a:p>
            <a:pPr>
              <a:buNone/>
            </a:pPr>
            <a:r>
              <a:rPr lang="zh-CN" altLang="en-US" dirty="0" smtClean="0">
                <a:noFill/>
              </a:rPr>
              <a:t> </a:t>
            </a:r>
            <a:endParaRPr lang="zh-CN" altLang="en-US" dirty="0">
              <a:noFill/>
            </a:endParaRPr>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6326152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314010"/>
            <a:ext cx="8229600" cy="1143000"/>
          </a:xfrm>
        </p:spPr>
        <p:txBody>
          <a:bodyPr/>
          <a:lstStyle/>
          <a:p>
            <a:pPr>
              <a:buNone/>
            </a:pPr>
            <a:r>
              <a:rPr lang="en-US" altLang="zh-CN" dirty="0" smtClean="0"/>
              <a:t> Naïve </a:t>
            </a:r>
            <a:r>
              <a:rPr lang="en-US" altLang="zh-CN" dirty="0" smtClean="0"/>
              <a:t>Implementation</a:t>
            </a:r>
            <a:endParaRPr lang="zh-CN" altLang="en-US" dirty="0"/>
          </a:p>
        </p:txBody>
      </p:sp>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444" t="-694"/>
            </a:stretch>
          </a:blipFill>
        </p:spPr>
        <p:txBody>
          <a:bodyPr/>
          <a:lstStyle/>
          <a:p>
            <a:r>
              <a:rPr lang="zh-CN" altLang="en-US" dirty="0">
                <a:noFill/>
              </a:rPr>
              <a:t> </a:t>
            </a:r>
          </a:p>
        </p:txBody>
      </p:sp>
      <p:sp>
        <p:nvSpPr>
          <p:cNvPr id="50" name="Rectangle 178"/>
          <p:cNvSpPr/>
          <p:nvPr/>
        </p:nvSpPr>
        <p:spPr bwMode="auto">
          <a:xfrm>
            <a:off x="533400" y="3352800"/>
            <a:ext cx="2096610" cy="41401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黑体" pitchFamily="49" charset="-122"/>
                <a:ea typeface="黑体" pitchFamily="49" charset="-122"/>
              </a:rPr>
              <a:t>Mapper</a:t>
            </a:r>
          </a:p>
        </p:txBody>
      </p:sp>
      <p:sp>
        <p:nvSpPr>
          <p:cNvPr id="51" name="Rectangle 179"/>
          <p:cNvSpPr/>
          <p:nvPr/>
        </p:nvSpPr>
        <p:spPr bwMode="auto">
          <a:xfrm>
            <a:off x="3449426" y="3372817"/>
            <a:ext cx="2096610" cy="41400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黑体" pitchFamily="49" charset="-122"/>
                <a:ea typeface="黑体" pitchFamily="49" charset="-122"/>
              </a:rPr>
              <a:t>Mapper</a:t>
            </a:r>
          </a:p>
        </p:txBody>
      </p:sp>
      <p:sp>
        <p:nvSpPr>
          <p:cNvPr id="52" name="Rectangle 180"/>
          <p:cNvSpPr/>
          <p:nvPr/>
        </p:nvSpPr>
        <p:spPr bwMode="auto">
          <a:xfrm>
            <a:off x="6233926" y="3372817"/>
            <a:ext cx="2096610" cy="41401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黑体" pitchFamily="49" charset="-122"/>
                <a:ea typeface="黑体" pitchFamily="49" charset="-122"/>
              </a:rPr>
              <a:t>Mapper</a:t>
            </a:r>
          </a:p>
        </p:txBody>
      </p:sp>
      <p:sp>
        <p:nvSpPr>
          <p:cNvPr id="53" name="Rectangle 181"/>
          <p:cNvSpPr/>
          <p:nvPr/>
        </p:nvSpPr>
        <p:spPr bwMode="auto">
          <a:xfrm>
            <a:off x="550790" y="5377638"/>
            <a:ext cx="2106536" cy="41401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黑体" pitchFamily="49" charset="-122"/>
                <a:ea typeface="黑体" pitchFamily="49" charset="-122"/>
              </a:rPr>
              <a:t>Reducer</a:t>
            </a:r>
          </a:p>
        </p:txBody>
      </p:sp>
      <p:sp>
        <p:nvSpPr>
          <p:cNvPr id="54" name="Rectangle 187"/>
          <p:cNvSpPr/>
          <p:nvPr/>
        </p:nvSpPr>
        <p:spPr bwMode="auto">
          <a:xfrm>
            <a:off x="3445416" y="5377637"/>
            <a:ext cx="2125745" cy="414011"/>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黑体" pitchFamily="49" charset="-122"/>
                <a:ea typeface="黑体" pitchFamily="49" charset="-122"/>
              </a:rPr>
              <a:t>Reducer</a:t>
            </a:r>
          </a:p>
        </p:txBody>
      </p:sp>
      <p:sp>
        <p:nvSpPr>
          <p:cNvPr id="55" name="Rectangle 188"/>
          <p:cNvSpPr/>
          <p:nvPr/>
        </p:nvSpPr>
        <p:spPr bwMode="auto">
          <a:xfrm>
            <a:off x="6289375" y="5368845"/>
            <a:ext cx="1977691" cy="422803"/>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黑体" pitchFamily="49" charset="-122"/>
                <a:ea typeface="黑体" pitchFamily="49" charset="-122"/>
              </a:rPr>
              <a:t>Reducer</a:t>
            </a:r>
          </a:p>
        </p:txBody>
      </p:sp>
      <p:sp>
        <p:nvSpPr>
          <p:cNvPr id="56" name="TextBox 55"/>
          <p:cNvSpPr txBox="1">
            <a:spLocks noRot="1" noChangeAspect="1" noMove="1" noResize="1" noEditPoints="1" noAdjustHandles="1" noChangeArrowheads="1" noChangeShapeType="1" noTextEdit="1"/>
          </p:cNvSpPr>
          <p:nvPr/>
        </p:nvSpPr>
        <p:spPr>
          <a:xfrm>
            <a:off x="992983" y="2831224"/>
            <a:ext cx="1254010" cy="338554"/>
          </a:xfrm>
          <a:prstGeom prst="rect">
            <a:avLst/>
          </a:prstGeom>
          <a:blipFill rotWithShape="1">
            <a:blip r:embed="rId4" cstate="print"/>
            <a:stretch>
              <a:fillRect l="-2913" t="-5357" b="-21429"/>
            </a:stretch>
          </a:blipFill>
        </p:spPr>
        <p:txBody>
          <a:bodyPr/>
          <a:lstStyle/>
          <a:p>
            <a:r>
              <a:rPr lang="zh-CN" altLang="en-US">
                <a:noFill/>
              </a:rPr>
              <a:t> </a:t>
            </a:r>
          </a:p>
        </p:txBody>
      </p:sp>
      <p:cxnSp>
        <p:nvCxnSpPr>
          <p:cNvPr id="57" name="Straight Arrow Connector 190"/>
          <p:cNvCxnSpPr/>
          <p:nvPr/>
        </p:nvCxnSpPr>
        <p:spPr bwMode="auto">
          <a:xfrm flipH="1">
            <a:off x="1581705" y="3157210"/>
            <a:ext cx="6957" cy="2122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8" name="Straight Arrow Connector 191"/>
          <p:cNvCxnSpPr>
            <a:stCxn id="50" idx="2"/>
            <a:endCxn id="72" idx="0"/>
          </p:cNvCxnSpPr>
          <p:nvPr/>
        </p:nvCxnSpPr>
        <p:spPr bwMode="auto">
          <a:xfrm rot="16200000" flipH="1">
            <a:off x="1773593" y="3574922"/>
            <a:ext cx="833416" cy="121719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59" name="Straight Arrow Connector 192"/>
          <p:cNvCxnSpPr>
            <a:stCxn id="52" idx="2"/>
            <a:endCxn id="72" idx="0"/>
          </p:cNvCxnSpPr>
          <p:nvPr/>
        </p:nvCxnSpPr>
        <p:spPr bwMode="auto">
          <a:xfrm flipH="1">
            <a:off x="1608067" y="3786829"/>
            <a:ext cx="5674164" cy="26633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0" name="TextBox 59"/>
          <p:cNvSpPr txBox="1">
            <a:spLocks noRot="1" noChangeAspect="1" noMove="1" noResize="1" noEditPoints="1" noAdjustHandles="1" noChangeArrowheads="1" noChangeShapeType="1" noTextEdit="1"/>
          </p:cNvSpPr>
          <p:nvPr/>
        </p:nvSpPr>
        <p:spPr>
          <a:xfrm>
            <a:off x="6634159" y="2766239"/>
            <a:ext cx="1296144" cy="338554"/>
          </a:xfrm>
          <a:prstGeom prst="rect">
            <a:avLst/>
          </a:prstGeom>
          <a:blipFill rotWithShape="1">
            <a:blip r:embed="rId5" cstate="print"/>
            <a:stretch>
              <a:fillRect l="-2347" t="-5455" b="-23636"/>
            </a:stretch>
          </a:blipFill>
        </p:spPr>
        <p:txBody>
          <a:bodyPr/>
          <a:lstStyle/>
          <a:p>
            <a:r>
              <a:rPr lang="zh-CN" altLang="en-US">
                <a:noFill/>
              </a:rPr>
              <a:t> </a:t>
            </a:r>
          </a:p>
        </p:txBody>
      </p:sp>
      <p:cxnSp>
        <p:nvCxnSpPr>
          <p:cNvPr id="61" name="Straight Arrow Connector 194"/>
          <p:cNvCxnSpPr>
            <a:stCxn id="60" idx="2"/>
            <a:endCxn id="52" idx="0"/>
          </p:cNvCxnSpPr>
          <p:nvPr/>
        </p:nvCxnSpPr>
        <p:spPr bwMode="auto">
          <a:xfrm>
            <a:off x="7282231" y="3095583"/>
            <a:ext cx="0" cy="2772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62" name="TextBox 61"/>
          <p:cNvSpPr txBox="1">
            <a:spLocks noRot="1" noChangeAspect="1" noMove="1" noResize="1" noEditPoints="1" noAdjustHandles="1" noChangeArrowheads="1" noChangeShapeType="1" noTextEdit="1"/>
          </p:cNvSpPr>
          <p:nvPr/>
        </p:nvSpPr>
        <p:spPr>
          <a:xfrm>
            <a:off x="757961" y="6029516"/>
            <a:ext cx="1692193" cy="338554"/>
          </a:xfrm>
          <a:prstGeom prst="rect">
            <a:avLst/>
          </a:prstGeom>
          <a:blipFill rotWithShape="1">
            <a:blip r:embed="rId6" cstate="print"/>
            <a:stretch>
              <a:fillRect l="-1799" t="-5357" b="-21429"/>
            </a:stretch>
          </a:blipFill>
        </p:spPr>
        <p:txBody>
          <a:bodyPr/>
          <a:lstStyle/>
          <a:p>
            <a:r>
              <a:rPr lang="zh-CN" altLang="en-US">
                <a:noFill/>
              </a:rPr>
              <a:t> </a:t>
            </a:r>
          </a:p>
        </p:txBody>
      </p:sp>
      <p:cxnSp>
        <p:nvCxnSpPr>
          <p:cNvPr id="63" name="Straight Arrow Connector 197"/>
          <p:cNvCxnSpPr>
            <a:stCxn id="53" idx="2"/>
            <a:endCxn id="62" idx="0"/>
          </p:cNvCxnSpPr>
          <p:nvPr/>
        </p:nvCxnSpPr>
        <p:spPr bwMode="auto">
          <a:xfrm>
            <a:off x="1604058" y="5791648"/>
            <a:ext cx="0" cy="22865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4" name="Straight Arrow Connector 198"/>
          <p:cNvCxnSpPr>
            <a:stCxn id="72" idx="2"/>
            <a:endCxn id="53" idx="0"/>
          </p:cNvCxnSpPr>
          <p:nvPr/>
        </p:nvCxnSpPr>
        <p:spPr bwMode="auto">
          <a:xfrm flipH="1">
            <a:off x="1604058" y="5140966"/>
            <a:ext cx="4009" cy="2366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5" name="Straight Arrow Connector 199"/>
          <p:cNvCxnSpPr>
            <a:stCxn id="51" idx="2"/>
            <a:endCxn id="72" idx="0"/>
          </p:cNvCxnSpPr>
          <p:nvPr/>
        </p:nvCxnSpPr>
        <p:spPr bwMode="auto">
          <a:xfrm flipH="1">
            <a:off x="1608067" y="3786826"/>
            <a:ext cx="2889664" cy="2663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6" name="Straight Arrow Connector 200"/>
          <p:cNvCxnSpPr>
            <a:stCxn id="50" idx="2"/>
            <a:endCxn id="54" idx="0"/>
          </p:cNvCxnSpPr>
          <p:nvPr/>
        </p:nvCxnSpPr>
        <p:spPr bwMode="auto">
          <a:xfrm rot="16200000" flipH="1">
            <a:off x="2239584" y="3108931"/>
            <a:ext cx="1610827" cy="29265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7" name="Straight Arrow Connector 201"/>
          <p:cNvCxnSpPr>
            <a:stCxn id="50" idx="2"/>
            <a:endCxn id="55" idx="0"/>
          </p:cNvCxnSpPr>
          <p:nvPr/>
        </p:nvCxnSpPr>
        <p:spPr bwMode="auto">
          <a:xfrm rot="16200000" flipH="1">
            <a:off x="3628946" y="1719569"/>
            <a:ext cx="1602035" cy="56965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8" name="Straight Arrow Connector 202"/>
          <p:cNvCxnSpPr>
            <a:stCxn id="51" idx="2"/>
            <a:endCxn id="54" idx="0"/>
          </p:cNvCxnSpPr>
          <p:nvPr/>
        </p:nvCxnSpPr>
        <p:spPr bwMode="auto">
          <a:xfrm>
            <a:off x="4497731" y="3786826"/>
            <a:ext cx="10558" cy="159081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9" name="Straight Arrow Connector 203"/>
          <p:cNvCxnSpPr>
            <a:stCxn id="52" idx="2"/>
            <a:endCxn id="54" idx="0"/>
          </p:cNvCxnSpPr>
          <p:nvPr/>
        </p:nvCxnSpPr>
        <p:spPr bwMode="auto">
          <a:xfrm flipH="1">
            <a:off x="4508289" y="3786829"/>
            <a:ext cx="2773942" cy="159080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0" name="Straight Arrow Connector 204"/>
          <p:cNvCxnSpPr>
            <a:stCxn id="51" idx="2"/>
            <a:endCxn id="55" idx="0"/>
          </p:cNvCxnSpPr>
          <p:nvPr/>
        </p:nvCxnSpPr>
        <p:spPr bwMode="auto">
          <a:xfrm>
            <a:off x="4497731" y="3786826"/>
            <a:ext cx="2780490" cy="1582019"/>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1" name="Straight Arrow Connector 205"/>
          <p:cNvCxnSpPr>
            <a:stCxn id="52" idx="2"/>
            <a:endCxn id="55" idx="0"/>
          </p:cNvCxnSpPr>
          <p:nvPr/>
        </p:nvCxnSpPr>
        <p:spPr bwMode="auto">
          <a:xfrm flipH="1">
            <a:off x="7278221" y="3786829"/>
            <a:ext cx="4010" cy="158201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72" name="Table 195"/>
          <p:cNvGraphicFramePr>
            <a:graphicFrameLocks noGrp="1"/>
          </p:cNvGraphicFramePr>
          <p:nvPr>
            <p:extLst>
              <p:ext uri="{D42A27DB-BD31-4B8C-83A1-F6EECF244321}">
                <p14:modId xmlns:a14="http://schemas.microsoft.com/office/drawing/2010/main" xmlns="" xmlns:p14="http://schemas.microsoft.com/office/powerpoint/2010/main" xmlns:mc="http://schemas.openxmlformats.org/markup-compatibility/2006" xmlns:p="http://schemas.openxmlformats.org/presentationml/2006/main" xmlns:r="http://schemas.openxmlformats.org/officeDocument/2006/relationships" xmlns:a="http://schemas.openxmlformats.org/drawingml/2006/main" val="3231864969"/>
              </p:ext>
            </p:extLst>
          </p:nvPr>
        </p:nvGraphicFramePr>
        <p:xfrm>
          <a:off x="417238" y="4053166"/>
          <a:ext cx="2381659" cy="1094120"/>
        </p:xfrm>
        <a:graphic>
          <a:graphicData uri="http://schemas.openxmlformats.org/drawingml/2006/table">
            <a:tbl>
              <a:tblPr firstRow="1" bandRow="1">
                <a:tableStyleId>{F5AB1C69-6EDB-4FF4-983F-18BD219EF322}</a:tableStyleId>
              </a:tblPr>
              <a:tblGrid>
                <a:gridCol w="577624"/>
                <a:gridCol w="375039"/>
                <a:gridCol w="476332"/>
                <a:gridCol w="476332"/>
                <a:gridCol w="476332"/>
              </a:tblGrid>
              <a:tr h="362600">
                <a:tc>
                  <a:txBody>
                    <a:bodyPr/>
                    <a:lstStyle/>
                    <a:p>
                      <a:pPr algn="ctr"/>
                      <a:r>
                        <a:rPr lang="en-US" sz="1600" dirty="0" smtClean="0">
                          <a:solidFill>
                            <a:srgbClr val="7030A0"/>
                          </a:solidFill>
                        </a:rPr>
                        <a:t>Key</a:t>
                      </a:r>
                      <a:endParaRPr lang="en-US" sz="1600" dirty="0">
                        <a:solidFill>
                          <a:srgbClr val="7030A0"/>
                        </a:solidFill>
                      </a:endParaRPr>
                    </a:p>
                  </a:txBody>
                  <a:tcPr anchor="ctr"/>
                </a:tc>
                <a:tc gridSpan="3">
                  <a:txBody>
                    <a:bodyPr/>
                    <a:lstStyle/>
                    <a:p>
                      <a:pPr algn="ctr"/>
                      <a:r>
                        <a:rPr lang="en-US" sz="1600" dirty="0" smtClean="0">
                          <a:solidFill>
                            <a:schemeClr val="tx1"/>
                          </a:solidFill>
                        </a:rPr>
                        <a:t>Value</a:t>
                      </a:r>
                      <a:endParaRPr lang="en-US" sz="1600" dirty="0">
                        <a:solidFill>
                          <a:schemeClr val="tx1"/>
                        </a:solidFill>
                      </a:endParaRPr>
                    </a:p>
                  </a:txBody>
                  <a:tcPr anchor="ctr"/>
                </a:tc>
                <a:tc hMerge="1">
                  <a:txBody>
                    <a:bodyPr/>
                    <a:lstStyle/>
                    <a:p>
                      <a:pPr algn="ctr"/>
                      <a:endParaRPr lang="en-US" dirty="0"/>
                    </a:p>
                  </a:txBody>
                  <a:tcPr anchor="ctr"/>
                </a:tc>
                <a:tc hMerge="1">
                  <a:txBody>
                    <a:bodyPr/>
                    <a:lstStyle/>
                    <a:p>
                      <a:endParaRPr lang="en-US" dirty="0"/>
                    </a:p>
                  </a:txBody>
                  <a:tcPr/>
                </a:tc>
                <a:tc>
                  <a:txBody>
                    <a:bodyPr/>
                    <a:lstStyle/>
                    <a:p>
                      <a:pPr algn="ctr"/>
                      <a:endParaRPr lang="en-US" sz="1600" dirty="0">
                        <a:solidFill>
                          <a:schemeClr val="tx1"/>
                        </a:solidFill>
                      </a:endParaRPr>
                    </a:p>
                  </a:txBody>
                  <a:tcPr anchor="ctr"/>
                </a:tc>
              </a:tr>
              <a:tr h="362600">
                <a:tc rowSpan="2">
                  <a:txBody>
                    <a:bodyPr/>
                    <a:lstStyle/>
                    <a:p>
                      <a:pPr algn="ctr"/>
                      <a:r>
                        <a:rPr lang="en-US" sz="1600" dirty="0" smtClean="0">
                          <a:solidFill>
                            <a:srgbClr val="7030A0"/>
                          </a:solidFill>
                        </a:rPr>
                        <a:t>P</a:t>
                      </a:r>
                      <a:endParaRPr lang="en-US" sz="1600" dirty="0">
                        <a:solidFill>
                          <a:srgbClr val="7030A0"/>
                        </a:solidFill>
                      </a:endParaRPr>
                    </a:p>
                  </a:txBody>
                  <a:tcPr anchor="ctr"/>
                </a:tc>
                <a:tc>
                  <a:txBody>
                    <a:bodyPr/>
                    <a:lstStyle/>
                    <a:p>
                      <a:pPr algn="ctr"/>
                      <a:r>
                        <a:rPr lang="en-US" sz="1600" dirty="0" smtClean="0"/>
                        <a:t>1</a:t>
                      </a:r>
                      <a:endParaRPr lang="en-US" sz="1600" dirty="0"/>
                    </a:p>
                  </a:txBody>
                  <a:tcPr anchor="ctr"/>
                </a:tc>
                <a:tc>
                  <a:txBody>
                    <a:bodyPr/>
                    <a:lstStyle/>
                    <a:p>
                      <a:pPr algn="ctr"/>
                      <a:r>
                        <a:rPr lang="en-US" sz="1600" dirty="0" smtClean="0"/>
                        <a:t>X</a:t>
                      </a:r>
                      <a:endParaRPr lang="en-US" sz="1600" dirty="0"/>
                    </a:p>
                  </a:txBody>
                  <a:tcPr anchor="ctr"/>
                </a:tc>
                <a:tc>
                  <a:txBody>
                    <a:bodyPr/>
                    <a:lstStyle/>
                    <a:p>
                      <a:pPr algn="ctr"/>
                      <a:r>
                        <a:rPr lang="en-US" sz="1600" dirty="0" smtClean="0"/>
                        <a:t>Y</a:t>
                      </a:r>
                      <a:endParaRPr lang="en-US" sz="1600" dirty="0"/>
                    </a:p>
                  </a:txBody>
                  <a:tcPr anchor="ctr"/>
                </a:tc>
                <a:tc>
                  <a:txBody>
                    <a:bodyPr/>
                    <a:lstStyle/>
                    <a:p>
                      <a:endParaRPr lang="zh-CN"/>
                    </a:p>
                  </a:txBody>
                  <a:tcPr anchor="ctr">
                    <a:blipFill rotWithShape="1">
                      <a:blip r:embed="rId7"/>
                      <a:stretch>
                        <a:fillRect l="-401282" t="-101695" r="-1282" b="-120339"/>
                      </a:stretch>
                    </a:blipFill>
                  </a:tcPr>
                </a:tc>
              </a:tr>
              <a:tr h="362600">
                <a:tc vMerge="1">
                  <a:txBody>
                    <a:bodyPr/>
                    <a:lstStyle/>
                    <a:p>
                      <a:endParaRPr lang="en-US" dirty="0"/>
                    </a:p>
                  </a:txBody>
                  <a:tcPr/>
                </a:tc>
                <a:tc>
                  <a:txBody>
                    <a:bodyPr/>
                    <a:lstStyle/>
                    <a:p>
                      <a:pPr algn="ctr"/>
                      <a:r>
                        <a:rPr lang="en-US" sz="1600" dirty="0" smtClean="0"/>
                        <a:t>2</a:t>
                      </a:r>
                      <a:endParaRPr lang="en-US" sz="1600" dirty="0"/>
                    </a:p>
                  </a:txBody>
                  <a:tcPr anchor="ctr"/>
                </a:tc>
                <a:tc>
                  <a:txBody>
                    <a:bodyPr/>
                    <a:lstStyle/>
                    <a:p>
                      <a:pPr algn="ctr"/>
                      <a:r>
                        <a:rPr lang="en-US" sz="1600" dirty="0" smtClean="0"/>
                        <a:t>Q</a:t>
                      </a:r>
                      <a:endParaRPr lang="en-US" sz="1600" dirty="0"/>
                    </a:p>
                  </a:txBody>
                  <a:tcPr anchor="ctr"/>
                </a:tc>
                <a:tc>
                  <a:txBody>
                    <a:bodyPr/>
                    <a:lstStyle/>
                    <a:p>
                      <a:endParaRPr lang="zh-CN"/>
                    </a:p>
                  </a:txBody>
                  <a:tcPr anchor="ctr">
                    <a:blipFill rotWithShape="1">
                      <a:blip r:embed="rId7"/>
                      <a:stretch>
                        <a:fillRect l="-301282" t="-198333" r="-101282" b="-18333"/>
                      </a:stretch>
                    </a:blipFill>
                  </a:tcPr>
                </a:tc>
                <a:tc>
                  <a:txBody>
                    <a:bodyPr/>
                    <a:lstStyle/>
                    <a:p>
                      <a:pPr algn="ctr"/>
                      <a:endParaRPr lang="en-US" sz="1600" dirty="0"/>
                    </a:p>
                  </a:txBody>
                  <a:tcPr anchor="ctr"/>
                </a:tc>
              </a:tr>
            </a:tbl>
          </a:graphicData>
        </a:graphic>
      </p:graphicFrame>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93240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ppt_x"/>
                                          </p:val>
                                        </p:tav>
                                        <p:tav tm="100000">
                                          <p:val>
                                            <p:strVal val="#ppt_x"/>
                                          </p:val>
                                        </p:tav>
                                      </p:tavLst>
                                    </p:anim>
                                    <p:anim calcmode="lin" valueType="num">
                                      <p:cBhvr additive="base">
                                        <p:cTn id="28" dur="500" fill="hold"/>
                                        <p:tgtEl>
                                          <p:spTgt spid="6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ppt_x"/>
                                          </p:val>
                                        </p:tav>
                                        <p:tav tm="100000">
                                          <p:val>
                                            <p:strVal val="#ppt_x"/>
                                          </p:val>
                                        </p:tav>
                                      </p:tavLst>
                                    </p:anim>
                                    <p:anim calcmode="lin" valueType="num">
                                      <p:cBhvr additive="base">
                                        <p:cTn id="3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 calcmode="lin" valueType="num">
                                      <p:cBhvr additive="base">
                                        <p:cTn id="37" dur="500" fill="hold"/>
                                        <p:tgtEl>
                                          <p:spTgt spid="58"/>
                                        </p:tgtEl>
                                        <p:attrNameLst>
                                          <p:attrName>ppt_x</p:attrName>
                                        </p:attrNameLst>
                                      </p:cBhvr>
                                      <p:tavLst>
                                        <p:tav tm="0">
                                          <p:val>
                                            <p:strVal val="#ppt_x"/>
                                          </p:val>
                                        </p:tav>
                                        <p:tav tm="100000">
                                          <p:val>
                                            <p:strVal val="#ppt_x"/>
                                          </p:val>
                                        </p:tav>
                                      </p:tavLst>
                                    </p:anim>
                                    <p:anim calcmode="lin" valueType="num">
                                      <p:cBhvr additive="base">
                                        <p:cTn id="38" dur="500" fill="hold"/>
                                        <p:tgtEl>
                                          <p:spTgt spid="5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500" fill="hold"/>
                                        <p:tgtEl>
                                          <p:spTgt spid="72"/>
                                        </p:tgtEl>
                                        <p:attrNameLst>
                                          <p:attrName>ppt_x</p:attrName>
                                        </p:attrNameLst>
                                      </p:cBhvr>
                                      <p:tavLst>
                                        <p:tav tm="0">
                                          <p:val>
                                            <p:strVal val="#ppt_x"/>
                                          </p:val>
                                        </p:tav>
                                        <p:tav tm="100000">
                                          <p:val>
                                            <p:strVal val="#ppt_x"/>
                                          </p:val>
                                        </p:tav>
                                      </p:tavLst>
                                    </p:anim>
                                    <p:anim calcmode="lin" valueType="num">
                                      <p:cBhvr additive="base">
                                        <p:cTn id="42" dur="500" fill="hold"/>
                                        <p:tgtEl>
                                          <p:spTgt spid="7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500" fill="hold"/>
                                        <p:tgtEl>
                                          <p:spTgt spid="59"/>
                                        </p:tgtEl>
                                        <p:attrNameLst>
                                          <p:attrName>ppt_x</p:attrName>
                                        </p:attrNameLst>
                                      </p:cBhvr>
                                      <p:tavLst>
                                        <p:tav tm="0">
                                          <p:val>
                                            <p:strVal val="#ppt_x"/>
                                          </p:val>
                                        </p:tav>
                                        <p:tav tm="100000">
                                          <p:val>
                                            <p:strVal val="#ppt_x"/>
                                          </p:val>
                                        </p:tav>
                                      </p:tavLst>
                                    </p:anim>
                                    <p:anim calcmode="lin" valueType="num">
                                      <p:cBhvr additive="base">
                                        <p:cTn id="46" dur="500" fill="hold"/>
                                        <p:tgtEl>
                                          <p:spTgt spid="59"/>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ppt_x"/>
                                          </p:val>
                                        </p:tav>
                                        <p:tav tm="100000">
                                          <p:val>
                                            <p:strVal val="#ppt_x"/>
                                          </p:val>
                                        </p:tav>
                                      </p:tavLst>
                                    </p:anim>
                                    <p:anim calcmode="lin" valueType="num">
                                      <p:cBhvr additive="base">
                                        <p:cTn id="5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0"/>
                                        </p:tgtEl>
                                        <p:attrNameLst>
                                          <p:attrName>style.visibility</p:attrName>
                                        </p:attrNameLst>
                                      </p:cBhvr>
                                      <p:to>
                                        <p:strVal val="visible"/>
                                      </p:to>
                                    </p:set>
                                    <p:anim calcmode="lin" valueType="num">
                                      <p:cBhvr additive="base">
                                        <p:cTn id="55" dur="500" fill="hold"/>
                                        <p:tgtEl>
                                          <p:spTgt spid="70"/>
                                        </p:tgtEl>
                                        <p:attrNameLst>
                                          <p:attrName>ppt_x</p:attrName>
                                        </p:attrNameLst>
                                      </p:cBhvr>
                                      <p:tavLst>
                                        <p:tav tm="0">
                                          <p:val>
                                            <p:strVal val="#ppt_x"/>
                                          </p:val>
                                        </p:tav>
                                        <p:tav tm="100000">
                                          <p:val>
                                            <p:strVal val="#ppt_x"/>
                                          </p:val>
                                        </p:tav>
                                      </p:tavLst>
                                    </p:anim>
                                    <p:anim calcmode="lin" valueType="num">
                                      <p:cBhvr additive="base">
                                        <p:cTn id="56" dur="500" fill="hold"/>
                                        <p:tgtEl>
                                          <p:spTgt spid="7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additive="base">
                                        <p:cTn id="59" dur="500" fill="hold"/>
                                        <p:tgtEl>
                                          <p:spTgt spid="69"/>
                                        </p:tgtEl>
                                        <p:attrNameLst>
                                          <p:attrName>ppt_x</p:attrName>
                                        </p:attrNameLst>
                                      </p:cBhvr>
                                      <p:tavLst>
                                        <p:tav tm="0">
                                          <p:val>
                                            <p:strVal val="#ppt_x"/>
                                          </p:val>
                                        </p:tav>
                                        <p:tav tm="100000">
                                          <p:val>
                                            <p:strVal val="#ppt_x"/>
                                          </p:val>
                                        </p:tav>
                                      </p:tavLst>
                                    </p:anim>
                                    <p:anim calcmode="lin" valueType="num">
                                      <p:cBhvr additive="base">
                                        <p:cTn id="60" dur="500" fill="hold"/>
                                        <p:tgtEl>
                                          <p:spTgt spid="69"/>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anim calcmode="lin" valueType="num">
                                      <p:cBhvr additive="base">
                                        <p:cTn id="63" dur="500" fill="hold"/>
                                        <p:tgtEl>
                                          <p:spTgt spid="68"/>
                                        </p:tgtEl>
                                        <p:attrNameLst>
                                          <p:attrName>ppt_x</p:attrName>
                                        </p:attrNameLst>
                                      </p:cBhvr>
                                      <p:tavLst>
                                        <p:tav tm="0">
                                          <p:val>
                                            <p:strVal val="#ppt_x"/>
                                          </p:val>
                                        </p:tav>
                                        <p:tav tm="100000">
                                          <p:val>
                                            <p:strVal val="#ppt_x"/>
                                          </p:val>
                                        </p:tav>
                                      </p:tavLst>
                                    </p:anim>
                                    <p:anim calcmode="lin" valueType="num">
                                      <p:cBhvr additive="base">
                                        <p:cTn id="64" dur="500" fill="hold"/>
                                        <p:tgtEl>
                                          <p:spTgt spid="6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 calcmode="lin" valueType="num">
                                      <p:cBhvr additive="base">
                                        <p:cTn id="67" dur="500" fill="hold"/>
                                        <p:tgtEl>
                                          <p:spTgt spid="67"/>
                                        </p:tgtEl>
                                        <p:attrNameLst>
                                          <p:attrName>ppt_x</p:attrName>
                                        </p:attrNameLst>
                                      </p:cBhvr>
                                      <p:tavLst>
                                        <p:tav tm="0">
                                          <p:val>
                                            <p:strVal val="#ppt_x"/>
                                          </p:val>
                                        </p:tav>
                                        <p:tav tm="100000">
                                          <p:val>
                                            <p:strVal val="#ppt_x"/>
                                          </p:val>
                                        </p:tav>
                                      </p:tavLst>
                                    </p:anim>
                                    <p:anim calcmode="lin" valueType="num">
                                      <p:cBhvr additive="base">
                                        <p:cTn id="68" dur="500" fill="hold"/>
                                        <p:tgtEl>
                                          <p:spTgt spid="67"/>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anim calcmode="lin" valueType="num">
                                      <p:cBhvr additive="base">
                                        <p:cTn id="71" dur="500" fill="hold"/>
                                        <p:tgtEl>
                                          <p:spTgt spid="66"/>
                                        </p:tgtEl>
                                        <p:attrNameLst>
                                          <p:attrName>ppt_x</p:attrName>
                                        </p:attrNameLst>
                                      </p:cBhvr>
                                      <p:tavLst>
                                        <p:tav tm="0">
                                          <p:val>
                                            <p:strVal val="#ppt_x"/>
                                          </p:val>
                                        </p:tav>
                                        <p:tav tm="100000">
                                          <p:val>
                                            <p:strVal val="#ppt_x"/>
                                          </p:val>
                                        </p:tav>
                                      </p:tavLst>
                                    </p:anim>
                                    <p:anim calcmode="lin" valueType="num">
                                      <p:cBhvr additive="base">
                                        <p:cTn id="72" dur="500" fill="hold"/>
                                        <p:tgtEl>
                                          <p:spTgt spid="6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anim calcmode="lin" valueType="num">
                                      <p:cBhvr additive="base">
                                        <p:cTn id="75" dur="500" fill="hold"/>
                                        <p:tgtEl>
                                          <p:spTgt spid="71"/>
                                        </p:tgtEl>
                                        <p:attrNameLst>
                                          <p:attrName>ppt_x</p:attrName>
                                        </p:attrNameLst>
                                      </p:cBhvr>
                                      <p:tavLst>
                                        <p:tav tm="0">
                                          <p:val>
                                            <p:strVal val="#ppt_x"/>
                                          </p:val>
                                        </p:tav>
                                        <p:tav tm="100000">
                                          <p:val>
                                            <p:strVal val="#ppt_x"/>
                                          </p:val>
                                        </p:tav>
                                      </p:tavLst>
                                    </p:anim>
                                    <p:anim calcmode="lin" valueType="num">
                                      <p:cBhvr additive="base">
                                        <p:cTn id="76" dur="500" fill="hold"/>
                                        <p:tgtEl>
                                          <p:spTgt spid="7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ppt_x"/>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4"/>
                                        </p:tgtEl>
                                        <p:attrNameLst>
                                          <p:attrName>style.visibility</p:attrName>
                                        </p:attrNameLst>
                                      </p:cBhvr>
                                      <p:to>
                                        <p:strVal val="visible"/>
                                      </p:to>
                                    </p:set>
                                    <p:anim calcmode="lin" valueType="num">
                                      <p:cBhvr additive="base">
                                        <p:cTn id="83" dur="500" fill="hold"/>
                                        <p:tgtEl>
                                          <p:spTgt spid="64"/>
                                        </p:tgtEl>
                                        <p:attrNameLst>
                                          <p:attrName>ppt_x</p:attrName>
                                        </p:attrNameLst>
                                      </p:cBhvr>
                                      <p:tavLst>
                                        <p:tav tm="0">
                                          <p:val>
                                            <p:strVal val="#ppt_x"/>
                                          </p:val>
                                        </p:tav>
                                        <p:tav tm="100000">
                                          <p:val>
                                            <p:strVal val="#ppt_x"/>
                                          </p:val>
                                        </p:tav>
                                      </p:tavLst>
                                    </p:anim>
                                    <p:anim calcmode="lin" valueType="num">
                                      <p:cBhvr additive="base">
                                        <p:cTn id="84" dur="500" fill="hold"/>
                                        <p:tgtEl>
                                          <p:spTgt spid="6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anim calcmode="lin" valueType="num">
                                      <p:cBhvr additive="base">
                                        <p:cTn id="87" dur="500" fill="hold"/>
                                        <p:tgtEl>
                                          <p:spTgt spid="54"/>
                                        </p:tgtEl>
                                        <p:attrNameLst>
                                          <p:attrName>ppt_x</p:attrName>
                                        </p:attrNameLst>
                                      </p:cBhvr>
                                      <p:tavLst>
                                        <p:tav tm="0">
                                          <p:val>
                                            <p:strVal val="#ppt_x"/>
                                          </p:val>
                                        </p:tav>
                                        <p:tav tm="100000">
                                          <p:val>
                                            <p:strVal val="#ppt_x"/>
                                          </p:val>
                                        </p:tav>
                                      </p:tavLst>
                                    </p:anim>
                                    <p:anim calcmode="lin" valueType="num">
                                      <p:cBhvr additive="base">
                                        <p:cTn id="88" dur="500" fill="hold"/>
                                        <p:tgtEl>
                                          <p:spTgt spid="5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anim calcmode="lin" valueType="num">
                                      <p:cBhvr additive="base">
                                        <p:cTn id="91" dur="500" fill="hold"/>
                                        <p:tgtEl>
                                          <p:spTgt spid="55"/>
                                        </p:tgtEl>
                                        <p:attrNameLst>
                                          <p:attrName>ppt_x</p:attrName>
                                        </p:attrNameLst>
                                      </p:cBhvr>
                                      <p:tavLst>
                                        <p:tav tm="0">
                                          <p:val>
                                            <p:strVal val="#ppt_x"/>
                                          </p:val>
                                        </p:tav>
                                        <p:tav tm="100000">
                                          <p:val>
                                            <p:strVal val="#ppt_x"/>
                                          </p:val>
                                        </p:tav>
                                      </p:tavLst>
                                    </p:anim>
                                    <p:anim calcmode="lin" valueType="num">
                                      <p:cBhvr additive="base">
                                        <p:cTn id="92"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2"/>
                                        </p:tgtEl>
                                        <p:attrNameLst>
                                          <p:attrName>style.visibility</p:attrName>
                                        </p:attrNameLst>
                                      </p:cBhvr>
                                      <p:to>
                                        <p:strVal val="visible"/>
                                      </p:to>
                                    </p:set>
                                    <p:anim calcmode="lin" valueType="num">
                                      <p:cBhvr additive="base">
                                        <p:cTn id="97" dur="500" fill="hold"/>
                                        <p:tgtEl>
                                          <p:spTgt spid="62"/>
                                        </p:tgtEl>
                                        <p:attrNameLst>
                                          <p:attrName>ppt_x</p:attrName>
                                        </p:attrNameLst>
                                      </p:cBhvr>
                                      <p:tavLst>
                                        <p:tav tm="0">
                                          <p:val>
                                            <p:strVal val="#ppt_x"/>
                                          </p:val>
                                        </p:tav>
                                        <p:tav tm="100000">
                                          <p:val>
                                            <p:strVal val="#ppt_x"/>
                                          </p:val>
                                        </p:tav>
                                      </p:tavLst>
                                    </p:anim>
                                    <p:anim calcmode="lin" valueType="num">
                                      <p:cBhvr additive="base">
                                        <p:cTn id="98" dur="500" fill="hold"/>
                                        <p:tgtEl>
                                          <p:spTgt spid="62"/>
                                        </p:tgtEl>
                                        <p:attrNameLst>
                                          <p:attrName>ppt_y</p:attrName>
                                        </p:attrNameLst>
                                      </p:cBhvr>
                                      <p:tavLst>
                                        <p:tav tm="0">
                                          <p:val>
                                            <p:strVal val="1+#ppt_h/2"/>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60" grpId="0" animBg="1"/>
      <p:bldP spid="62" grpId="0" animBg="1"/>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a:xfrm>
            <a:off x="0" y="-381000"/>
            <a:ext cx="8229600" cy="1143000"/>
          </a:xfrm>
        </p:spPr>
        <p:txBody>
          <a:bodyPr/>
          <a:lstStyle/>
          <a:p>
            <a:pPr>
              <a:buNone/>
            </a:pPr>
            <a:r>
              <a:rPr lang="en-US" altLang="zh-CN" dirty="0" smtClean="0"/>
              <a:t>Challenges and solutions</a:t>
            </a:r>
            <a:endParaRPr lang="zh-CN" altLang="en-US" dirty="0"/>
          </a:p>
        </p:txBody>
      </p:sp>
      <mc:AlternateContent>
        <mc:Choice xmlns:mc="http://schemas.openxmlformats.org/markup-compatibility/2006" xmlns="" xmlns:a14="http://schemas.microsoft.com/office/drawing/2010/main" xmlns:p="http://schemas.openxmlformats.org/presentationml/2006/main" xmlns:r="http://schemas.openxmlformats.org/officeDocument/2006/relationships" xmlns:a="http://schemas.openxmlformats.org/drawingml/2006/main" Requires="a14">
          <p:sp>
            <p:nvSpPr>
              <p:cNvPr id="3" name="内容占位符 2"/>
              <p:cNvSpPr>
                <a:spLocks noGrp="1"/>
              </p:cNvSpPr>
              <p:nvPr>
                <p:ph idx="1"/>
              </p:nvPr>
            </p:nvSpPr>
            <p:spPr/>
            <p:txBody>
              <a:bodyPr>
                <a:normAutofit lnSpcReduction="10000"/>
              </a:bodyPr>
              <a:lstStyle/>
              <a:p>
                <a:r>
                  <a:rPr lang="en-US" altLang="zh-CN" dirty="0" smtClean="0"/>
                  <a:t>Generalization Rule</a:t>
                </a:r>
              </a:p>
              <a:p>
                <a:pPr lvl="1"/>
                <a14:m>
                  <m:oMath xmlns:m="http://schemas.openxmlformats.org/officeDocument/2006/math">
                    <m:d>
                      <m:dPr>
                        <m:ctrlPr>
                          <a:rPr lang="en-US" altLang="zh-CN" i="1" dirty="0" smtClean="0">
                            <a:latin typeface="Cambria Math"/>
                          </a:rPr>
                        </m:ctrlPr>
                      </m:dPr>
                      <m:e>
                        <m:r>
                          <a:rPr lang="en-US" altLang="zh-CN" i="1" dirty="0" smtClean="0">
                            <a:latin typeface="Cambria Math"/>
                          </a:rPr>
                          <m:t>𝑠</m:t>
                        </m:r>
                        <m:r>
                          <a:rPr lang="en-US" altLang="zh-CN" i="1" dirty="0" smtClean="0">
                            <a:latin typeface="Cambria Math"/>
                          </a:rPr>
                          <m:t>, </m:t>
                        </m:r>
                        <m:r>
                          <a:rPr lang="en-US" altLang="zh-CN" i="1" dirty="0" smtClean="0">
                            <a:latin typeface="Cambria Math"/>
                          </a:rPr>
                          <m:t>𝑝</m:t>
                        </m:r>
                        <m:r>
                          <a:rPr lang="en-US" altLang="zh-CN" i="1" dirty="0" smtClean="0">
                            <a:latin typeface="Cambria Math"/>
                          </a:rPr>
                          <m:t>, </m:t>
                        </m:r>
                        <m:r>
                          <a:rPr lang="en-US" altLang="zh-CN" i="1" dirty="0" smtClean="0">
                            <a:latin typeface="Cambria Math"/>
                          </a:rPr>
                          <m:t>𝑜</m:t>
                        </m:r>
                      </m:e>
                    </m:d>
                    <m:r>
                      <a:rPr lang="en-US" altLang="zh-CN" b="0" i="1" dirty="0" smtClean="0">
                        <a:latin typeface="Cambria Math"/>
                      </a:rPr>
                      <m:t>:</m:t>
                    </m:r>
                    <m:sSub>
                      <m:sSubPr>
                        <m:ctrlPr>
                          <a:rPr lang="en-US" altLang="zh-CN" b="0" i="1" dirty="0" smtClean="0">
                            <a:latin typeface="Cambria Math"/>
                          </a:rPr>
                        </m:ctrlPr>
                      </m:sSubPr>
                      <m:e>
                        <m:r>
                          <a:rPr lang="en-US" altLang="zh-CN" b="0" i="1" dirty="0" smtClean="0">
                            <a:latin typeface="Cambria Math"/>
                          </a:rPr>
                          <m:t>𝜆</m:t>
                        </m:r>
                      </m:e>
                      <m:sub>
                        <m:r>
                          <a:rPr lang="en-US" altLang="zh-CN" b="0" i="1" dirty="0" smtClean="0">
                            <a:latin typeface="Cambria Math"/>
                          </a:rPr>
                          <m:t>1</m:t>
                        </m:r>
                      </m:sub>
                    </m:sSub>
                    <m:r>
                      <a:rPr lang="en-US" altLang="zh-CN" b="0" i="1" dirty="0" smtClean="0">
                        <a:latin typeface="Cambria Math"/>
                      </a:rPr>
                      <m:t>, </m:t>
                    </m:r>
                    <m:d>
                      <m:dPr>
                        <m:ctrlPr>
                          <a:rPr lang="en-US" altLang="zh-CN" b="0" i="1" dirty="0" smtClean="0">
                            <a:latin typeface="Cambria Math"/>
                          </a:rPr>
                        </m:ctrlPr>
                      </m:dPr>
                      <m:e>
                        <m:r>
                          <a:rPr lang="en-US" altLang="zh-CN" b="0" i="1" dirty="0" smtClean="0">
                            <a:latin typeface="Cambria Math"/>
                          </a:rPr>
                          <m:t>𝑠</m:t>
                        </m:r>
                        <m:r>
                          <a:rPr lang="en-US" altLang="zh-CN" b="0" i="1" dirty="0" smtClean="0">
                            <a:latin typeface="Cambria Math"/>
                          </a:rPr>
                          <m:t>, </m:t>
                        </m:r>
                        <m:r>
                          <a:rPr lang="en-US" altLang="zh-CN" b="0" i="1" dirty="0" smtClean="0">
                            <a:latin typeface="Cambria Math"/>
                          </a:rPr>
                          <m:t>𝑝</m:t>
                        </m:r>
                        <m:r>
                          <a:rPr lang="en-US" altLang="zh-CN" b="0" i="1" dirty="0" smtClean="0">
                            <a:latin typeface="Cambria Math"/>
                          </a:rPr>
                          <m:t>, </m:t>
                        </m:r>
                        <m:r>
                          <a:rPr lang="en-US" altLang="zh-CN" b="0" i="1" dirty="0" smtClean="0">
                            <a:latin typeface="Cambria Math"/>
                          </a:rPr>
                          <m:t>𝑜</m:t>
                        </m:r>
                      </m:e>
                    </m:d>
                    <m:r>
                      <a:rPr lang="en-US" altLang="zh-CN" b="0" i="1" dirty="0" smtClean="0">
                        <a:latin typeface="Cambria Math"/>
                      </a:rPr>
                      <m:t>:</m:t>
                    </m:r>
                    <m:sSub>
                      <m:sSubPr>
                        <m:ctrlPr>
                          <a:rPr lang="en-US" altLang="zh-CN" b="0" i="1" dirty="0" smtClean="0">
                            <a:latin typeface="Cambria Math"/>
                          </a:rPr>
                        </m:ctrlPr>
                      </m:sSubPr>
                      <m:e>
                        <m:r>
                          <a:rPr lang="en-US" altLang="zh-CN" b="0" i="1" dirty="0" smtClean="0">
                            <a:latin typeface="Cambria Math"/>
                          </a:rPr>
                          <m:t>𝜆</m:t>
                        </m:r>
                      </m:e>
                      <m:sub>
                        <m:r>
                          <a:rPr lang="en-US" altLang="zh-CN" b="0" i="1" dirty="0" smtClean="0">
                            <a:latin typeface="Cambria Math"/>
                          </a:rPr>
                          <m:t>2</m:t>
                        </m:r>
                      </m:sub>
                    </m:sSub>
                    <m:r>
                      <a:rPr lang="en-US" altLang="zh-CN" b="0" i="1" dirty="0" smtClean="0">
                        <a:latin typeface="Cambria Math"/>
                      </a:rPr>
                      <m:t>⇒</m:t>
                    </m:r>
                    <m:d>
                      <m:dPr>
                        <m:ctrlPr>
                          <a:rPr lang="en-US" altLang="zh-CN" b="0" i="1" dirty="0" smtClean="0">
                            <a:latin typeface="Cambria Math"/>
                          </a:rPr>
                        </m:ctrlPr>
                      </m:dPr>
                      <m:e>
                        <m:r>
                          <a:rPr lang="en-US" altLang="zh-CN" b="0" i="1" dirty="0" smtClean="0">
                            <a:latin typeface="Cambria Math"/>
                          </a:rPr>
                          <m:t>𝑠</m:t>
                        </m:r>
                        <m:r>
                          <a:rPr lang="en-US" altLang="zh-CN" b="0" i="1" dirty="0" smtClean="0">
                            <a:latin typeface="Cambria Math"/>
                          </a:rPr>
                          <m:t>, </m:t>
                        </m:r>
                        <m:r>
                          <a:rPr lang="en-US" altLang="zh-CN" b="0" i="1" dirty="0" smtClean="0">
                            <a:latin typeface="Cambria Math"/>
                          </a:rPr>
                          <m:t>𝑝</m:t>
                        </m:r>
                        <m:r>
                          <a:rPr lang="en-US" altLang="zh-CN" b="0" i="1" dirty="0" smtClean="0">
                            <a:latin typeface="Cambria Math"/>
                          </a:rPr>
                          <m:t>, </m:t>
                        </m:r>
                        <m:r>
                          <a:rPr lang="en-US" altLang="zh-CN" b="0" i="1" dirty="0" smtClean="0">
                            <a:latin typeface="Cambria Math"/>
                          </a:rPr>
                          <m:t>𝑜</m:t>
                        </m:r>
                      </m:e>
                    </m:d>
                    <m:r>
                      <a:rPr lang="en-US" altLang="zh-CN" b="0" i="1" dirty="0" smtClean="0">
                        <a:latin typeface="Cambria Math"/>
                      </a:rPr>
                      <m:t>:</m:t>
                    </m:r>
                    <m:sSub>
                      <m:sSubPr>
                        <m:ctrlPr>
                          <a:rPr lang="en-US" altLang="zh-CN" b="0" i="1" dirty="0" smtClean="0">
                            <a:latin typeface="Cambria Math"/>
                          </a:rPr>
                        </m:ctrlPr>
                      </m:sSubPr>
                      <m:e>
                        <m:r>
                          <a:rPr lang="en-US" altLang="zh-CN" b="0" i="1" dirty="0" smtClean="0">
                            <a:latin typeface="Cambria Math"/>
                          </a:rPr>
                          <m:t>𝜆</m:t>
                        </m:r>
                      </m:e>
                      <m:sub>
                        <m:r>
                          <a:rPr lang="en-US" altLang="zh-CN" b="0" i="1" dirty="0" smtClean="0">
                            <a:latin typeface="Cambria Math"/>
                          </a:rPr>
                          <m:t>1</m:t>
                        </m:r>
                      </m:sub>
                    </m:sSub>
                    <m:r>
                      <a:rPr lang="en-US" altLang="zh-CN" b="0" i="1" dirty="0" smtClean="0">
                        <a:latin typeface="Cambria Math"/>
                      </a:rPr>
                      <m:t>⊕</m:t>
                    </m:r>
                    <m:sSub>
                      <m:sSubPr>
                        <m:ctrlPr>
                          <a:rPr lang="en-US" altLang="zh-CN" b="0" i="1" dirty="0" smtClean="0">
                            <a:latin typeface="Cambria Math"/>
                          </a:rPr>
                        </m:ctrlPr>
                      </m:sSubPr>
                      <m:e>
                        <m:r>
                          <a:rPr lang="en-US" altLang="zh-CN" b="0" i="1" dirty="0" smtClean="0">
                            <a:latin typeface="Cambria Math"/>
                          </a:rPr>
                          <m:t>𝜆</m:t>
                        </m:r>
                      </m:e>
                      <m:sub>
                        <m:r>
                          <a:rPr lang="en-US" altLang="zh-CN" b="0" i="1" dirty="0" smtClean="0">
                            <a:latin typeface="Cambria Math"/>
                          </a:rPr>
                          <m:t>2</m:t>
                        </m:r>
                      </m:sub>
                    </m:sSub>
                  </m:oMath>
                </a14:m>
                <a:endParaRPr lang="en-US" altLang="zh-CN" b="0" dirty="0" smtClean="0"/>
              </a:p>
              <a:p>
                <a:pPr lvl="1"/>
                <a:r>
                  <a:rPr lang="en-US" altLang="zh-CN" dirty="0" smtClean="0"/>
                  <a:t>Delete triples from the data set</a:t>
                </a:r>
              </a:p>
              <a:p>
                <a:pPr lvl="2"/>
                <a14:m>
                  <m:oMath xmlns:m="http://schemas.openxmlformats.org/officeDocument/2006/math">
                    <m:d>
                      <m:dPr>
                        <m:ctrlPr>
                          <a:rPr lang="en-US" altLang="zh-CN" i="1" strike="sngStrike" dirty="0">
                            <a:latin typeface="Cambria Math"/>
                          </a:rPr>
                        </m:ctrlPr>
                      </m:dPr>
                      <m:e>
                        <m:r>
                          <a:rPr lang="en-US" altLang="zh-CN" i="1" strike="sngStrike" dirty="0">
                            <a:latin typeface="Cambria Math"/>
                          </a:rPr>
                          <m:t>𝑠</m:t>
                        </m:r>
                        <m:r>
                          <a:rPr lang="en-US" altLang="zh-CN" i="1" strike="sngStrike" dirty="0">
                            <a:latin typeface="Cambria Math"/>
                          </a:rPr>
                          <m:t>, </m:t>
                        </m:r>
                        <m:r>
                          <a:rPr lang="en-US" altLang="zh-CN" i="1" strike="sngStrike" dirty="0">
                            <a:latin typeface="Cambria Math"/>
                          </a:rPr>
                          <m:t>𝑝</m:t>
                        </m:r>
                        <m:r>
                          <a:rPr lang="en-US" altLang="zh-CN" i="1" strike="sngStrike" dirty="0">
                            <a:latin typeface="Cambria Math"/>
                          </a:rPr>
                          <m:t>, </m:t>
                        </m:r>
                        <m:r>
                          <a:rPr lang="en-US" altLang="zh-CN" i="1" strike="sngStrike" dirty="0">
                            <a:latin typeface="Cambria Math"/>
                          </a:rPr>
                          <m:t>𝑜</m:t>
                        </m:r>
                      </m:e>
                    </m:d>
                    <m:r>
                      <a:rPr lang="en-US" altLang="zh-CN" i="1" strike="sngStrike" dirty="0">
                        <a:latin typeface="Cambria Math"/>
                      </a:rPr>
                      <m:t>:</m:t>
                    </m:r>
                    <m:sSub>
                      <m:sSubPr>
                        <m:ctrlPr>
                          <a:rPr lang="en-US" altLang="zh-CN" i="1" strike="sngStrike" dirty="0">
                            <a:latin typeface="Cambria Math"/>
                          </a:rPr>
                        </m:ctrlPr>
                      </m:sSubPr>
                      <m:e>
                        <m:r>
                          <a:rPr lang="en-US" altLang="zh-CN" i="1" strike="sngStrike" dirty="0">
                            <a:latin typeface="Cambria Math"/>
                          </a:rPr>
                          <m:t>𝜆</m:t>
                        </m:r>
                      </m:e>
                      <m:sub>
                        <m:r>
                          <a:rPr lang="en-US" altLang="zh-CN" i="1" dirty="0">
                            <a:latin typeface="Cambria Math"/>
                          </a:rPr>
                          <m:t>1</m:t>
                        </m:r>
                      </m:sub>
                    </m:sSub>
                    <m:r>
                      <a:rPr lang="en-US" altLang="zh-CN" b="0" i="0" strike="sngStrike" dirty="0" smtClean="0">
                        <a:latin typeface="Cambria Math"/>
                      </a:rPr>
                      <m:t>,</m:t>
                    </m:r>
                    <m:d>
                      <m:dPr>
                        <m:ctrlPr>
                          <a:rPr lang="en-US" altLang="zh-CN" i="1" strike="sngStrike" dirty="0">
                            <a:latin typeface="Cambria Math"/>
                          </a:rPr>
                        </m:ctrlPr>
                      </m:dPr>
                      <m:e>
                        <m:r>
                          <a:rPr lang="en-US" altLang="zh-CN" i="1" strike="sngStrike" dirty="0">
                            <a:latin typeface="Cambria Math"/>
                          </a:rPr>
                          <m:t>𝑠</m:t>
                        </m:r>
                        <m:r>
                          <a:rPr lang="en-US" altLang="zh-CN" i="1" strike="sngStrike" dirty="0">
                            <a:latin typeface="Cambria Math"/>
                          </a:rPr>
                          <m:t>, </m:t>
                        </m:r>
                        <m:r>
                          <a:rPr lang="en-US" altLang="zh-CN" i="1" strike="sngStrike" dirty="0">
                            <a:latin typeface="Cambria Math"/>
                          </a:rPr>
                          <m:t>𝑝</m:t>
                        </m:r>
                        <m:r>
                          <a:rPr lang="en-US" altLang="zh-CN" i="1" strike="sngStrike" dirty="0">
                            <a:latin typeface="Cambria Math"/>
                          </a:rPr>
                          <m:t>, </m:t>
                        </m:r>
                        <m:r>
                          <a:rPr lang="en-US" altLang="zh-CN" i="1" strike="sngStrike" dirty="0">
                            <a:latin typeface="Cambria Math"/>
                          </a:rPr>
                          <m:t>𝑜</m:t>
                        </m:r>
                      </m:e>
                    </m:d>
                    <m:r>
                      <a:rPr lang="en-US" altLang="zh-CN" i="1" strike="sngStrike" dirty="0">
                        <a:latin typeface="Cambria Math"/>
                      </a:rPr>
                      <m:t>:</m:t>
                    </m:r>
                    <m:sSub>
                      <m:sSubPr>
                        <m:ctrlPr>
                          <a:rPr lang="en-US" altLang="zh-CN" i="1" strike="sngStrike" dirty="0">
                            <a:latin typeface="Cambria Math"/>
                          </a:rPr>
                        </m:ctrlPr>
                      </m:sSubPr>
                      <m:e>
                        <m:r>
                          <a:rPr lang="en-US" altLang="zh-CN" i="1" strike="sngStrike" dirty="0">
                            <a:latin typeface="Cambria Math"/>
                          </a:rPr>
                          <m:t>𝜆</m:t>
                        </m:r>
                      </m:e>
                      <m:sub>
                        <m:r>
                          <a:rPr lang="en-US" altLang="zh-CN" i="1" dirty="0">
                            <a:latin typeface="Cambria Math"/>
                          </a:rPr>
                          <m:t>2</m:t>
                        </m:r>
                      </m:sub>
                    </m:sSub>
                  </m:oMath>
                </a14:m>
                <a:endParaRPr lang="en-US" altLang="zh-CN" strike="sngStrike" dirty="0"/>
              </a:p>
              <a:p>
                <a:pPr lvl="1"/>
                <a:r>
                  <a:rPr lang="en-US" altLang="zh-CN" b="0" dirty="0" smtClean="0">
                    <a:solidFill>
                      <a:srgbClr val="FF0000"/>
                    </a:solidFill>
                  </a:rPr>
                  <a:t>Large data reconstruction cost</a:t>
                </a:r>
              </a:p>
              <a:p>
                <a:pPr lvl="1"/>
                <a:endParaRPr lang="en-US" altLang="zh-CN" dirty="0"/>
              </a:p>
              <a:p>
                <a:r>
                  <a:rPr lang="en-US" altLang="zh-CN" b="0" dirty="0" smtClean="0"/>
                  <a:t>Solution</a:t>
                </a:r>
              </a:p>
              <a:p>
                <a:pPr lvl="1"/>
                <a:r>
                  <a:rPr lang="en-US" altLang="zh-CN" b="0" dirty="0" smtClean="0"/>
                  <a:t>Only perform at the beginning and at the end</a:t>
                </a:r>
              </a:p>
              <a:p>
                <a:pPr lvl="1"/>
                <a:r>
                  <a:rPr lang="en-US" altLang="zh-CN" dirty="0" smtClean="0"/>
                  <a:t>Combine Generalization Rule with other rules</a:t>
                </a:r>
              </a:p>
              <a:p>
                <a:pPr lvl="2"/>
                <a:r>
                  <a:rPr lang="en-US" altLang="zh-CN" b="0" dirty="0" smtClean="0"/>
                  <a:t>E.g. when a reducer generates </a:t>
                </a:r>
                <a14:m>
                  <m:oMath xmlns:m="http://schemas.openxmlformats.org/officeDocument/2006/math">
                    <m:d>
                      <m:dPr>
                        <m:ctrlPr>
                          <a:rPr lang="en-US" altLang="zh-CN" b="0" i="1" smtClean="0">
                            <a:latin typeface="Cambria Math"/>
                          </a:rPr>
                        </m:ctrlPr>
                      </m:dPr>
                      <m:e>
                        <m:r>
                          <a:rPr lang="en-US" altLang="zh-CN" b="0" i="1" smtClean="0">
                            <a:latin typeface="Cambria Math"/>
                          </a:rPr>
                          <m:t>𝑠</m:t>
                        </m:r>
                        <m:r>
                          <a:rPr lang="en-US" altLang="zh-CN" b="0" i="1" smtClean="0">
                            <a:latin typeface="Cambria Math"/>
                          </a:rPr>
                          <m:t>, </m:t>
                        </m:r>
                        <m:r>
                          <a:rPr lang="en-US" altLang="zh-CN" b="0" i="1" smtClean="0">
                            <a:latin typeface="Cambria Math"/>
                          </a:rPr>
                          <m:t>𝑝</m:t>
                        </m:r>
                        <m:r>
                          <a:rPr lang="en-US" altLang="zh-CN" b="0" i="1" smtClean="0">
                            <a:latin typeface="Cambria Math"/>
                          </a:rPr>
                          <m:t>, </m:t>
                        </m:r>
                        <m:r>
                          <a:rPr lang="en-US" altLang="zh-CN" b="0" i="1" smtClean="0">
                            <a:latin typeface="Cambria Math"/>
                          </a:rPr>
                          <m:t>𝑜</m:t>
                        </m:r>
                      </m:e>
                    </m:d>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𝜆</m:t>
                        </m:r>
                      </m:e>
                      <m:sub>
                        <m:r>
                          <a:rPr lang="en-US" altLang="zh-CN" b="0" i="1" smtClean="0">
                            <a:latin typeface="Cambria Math"/>
                          </a:rPr>
                          <m:t>1</m:t>
                        </m:r>
                      </m:sub>
                    </m:sSub>
                  </m:oMath>
                </a14:m>
                <a:r>
                  <a:rPr lang="en-US" altLang="zh-CN" b="0" dirty="0" smtClean="0"/>
                  <a:t> and </a:t>
                </a:r>
                <a14:m>
                  <m:oMath xmlns:m="http://schemas.openxmlformats.org/officeDocument/2006/math">
                    <m:d>
                      <m:dPr>
                        <m:ctrlPr>
                          <a:rPr lang="en-US" altLang="zh-CN" b="0" i="1" smtClean="0">
                            <a:latin typeface="Cambria Math"/>
                          </a:rPr>
                        </m:ctrlPr>
                      </m:dPr>
                      <m:e>
                        <m:r>
                          <a:rPr lang="en-US" altLang="zh-CN" b="0" i="1" smtClean="0">
                            <a:latin typeface="Cambria Math"/>
                          </a:rPr>
                          <m:t>𝑠</m:t>
                        </m:r>
                        <m:r>
                          <a:rPr lang="en-US" altLang="zh-CN" b="0" i="1" smtClean="0">
                            <a:latin typeface="Cambria Math"/>
                          </a:rPr>
                          <m:t>, </m:t>
                        </m:r>
                        <m:r>
                          <a:rPr lang="en-US" altLang="zh-CN" b="0" i="1" smtClean="0">
                            <a:latin typeface="Cambria Math"/>
                          </a:rPr>
                          <m:t>𝑝</m:t>
                        </m:r>
                        <m:r>
                          <a:rPr lang="en-US" altLang="zh-CN" b="0" i="1" smtClean="0">
                            <a:latin typeface="Cambria Math"/>
                          </a:rPr>
                          <m:t>, </m:t>
                        </m:r>
                        <m:r>
                          <a:rPr lang="en-US" altLang="zh-CN" b="0" i="1" smtClean="0">
                            <a:latin typeface="Cambria Math"/>
                          </a:rPr>
                          <m:t>𝑜</m:t>
                        </m:r>
                      </m:e>
                    </m:d>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𝜆</m:t>
                        </m:r>
                      </m:e>
                      <m:sub>
                        <m:r>
                          <a:rPr lang="en-US" altLang="zh-CN" b="0" i="1" smtClean="0">
                            <a:latin typeface="Cambria Math"/>
                          </a:rPr>
                          <m:t>2</m:t>
                        </m:r>
                      </m:sub>
                    </m:sSub>
                  </m:oMath>
                </a14:m>
                <a:r>
                  <a:rPr lang="en-US" altLang="zh-CN" b="0" dirty="0" smtClean="0"/>
                  <a:t>, it generates </a:t>
                </a:r>
                <a14:m>
                  <m:oMath xmlns:m="http://schemas.openxmlformats.org/officeDocument/2006/math">
                    <m:d>
                      <m:dPr>
                        <m:ctrlPr>
                          <a:rPr lang="en-US" altLang="zh-CN" b="0" i="1" smtClean="0">
                            <a:latin typeface="Cambria Math"/>
                          </a:rPr>
                        </m:ctrlPr>
                      </m:dPr>
                      <m:e>
                        <m:r>
                          <a:rPr lang="en-US" altLang="zh-CN" b="0" i="1" smtClean="0">
                            <a:latin typeface="Cambria Math"/>
                          </a:rPr>
                          <m:t>𝑠</m:t>
                        </m:r>
                        <m:r>
                          <a:rPr lang="en-US" altLang="zh-CN" b="0" i="1" smtClean="0">
                            <a:latin typeface="Cambria Math"/>
                          </a:rPr>
                          <m:t>, </m:t>
                        </m:r>
                        <m:r>
                          <a:rPr lang="en-US" altLang="zh-CN" b="0" i="1" smtClean="0">
                            <a:latin typeface="Cambria Math"/>
                          </a:rPr>
                          <m:t>𝑝</m:t>
                        </m:r>
                        <m:r>
                          <a:rPr lang="en-US" altLang="zh-CN" b="0" i="1" smtClean="0">
                            <a:latin typeface="Cambria Math"/>
                          </a:rPr>
                          <m:t>, </m:t>
                        </m:r>
                        <m:r>
                          <a:rPr lang="en-US" altLang="zh-CN" b="0" i="1" smtClean="0">
                            <a:latin typeface="Cambria Math"/>
                          </a:rPr>
                          <m:t>𝑜</m:t>
                        </m:r>
                      </m:e>
                    </m:d>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𝜆</m:t>
                        </m:r>
                      </m:e>
                      <m:sub>
                        <m:r>
                          <a:rPr lang="en-US" altLang="zh-CN" b="0" i="1" smtClean="0">
                            <a:latin typeface="Cambria Math"/>
                          </a:rPr>
                          <m:t>1</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𝜆</m:t>
                        </m:r>
                      </m:e>
                      <m:sub>
                        <m:r>
                          <a:rPr lang="en-US" altLang="zh-CN" b="0" i="1" smtClean="0">
                            <a:latin typeface="Cambria Math"/>
                          </a:rPr>
                          <m:t>2</m:t>
                        </m:r>
                      </m:sub>
                    </m:sSub>
                  </m:oMath>
                </a14:m>
                <a:r>
                  <a:rPr lang="en-US" altLang="zh-CN" b="0" dirty="0" smtClean="0"/>
                  <a:t> instead.</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889" t="-2083" b="-1944"/>
                </a:stretch>
              </a:blipFill>
            </p:spPr>
            <p:txBody>
              <a:bodyPr/>
              <a:lstStyle/>
              <a:p>
                <a:r>
                  <a:rPr lang="zh-CN" altLang="en-US" dirty="0">
                    <a:noFill/>
                  </a:rPr>
                  <a:t> </a:t>
                </a:r>
              </a:p>
            </p:txBody>
          </p:sp>
        </mc:Fallback>
      </mc:AlternateContent>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87632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char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char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char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char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char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char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a:xfrm>
            <a:off x="0" y="76200"/>
            <a:ext cx="8229600" cy="639763"/>
          </a:xfrm>
        </p:spPr>
        <p:txBody>
          <a:bodyPr>
            <a:normAutofit fontScale="90000"/>
          </a:bodyPr>
          <a:lstStyle/>
          <a:p>
            <a:pPr>
              <a:buNone/>
            </a:pPr>
            <a:r>
              <a:rPr lang="en-US" altLang="zh-CN" dirty="0"/>
              <a:t>Challenges and </a:t>
            </a:r>
            <a:r>
              <a:rPr lang="en-US" altLang="zh-CN" dirty="0" smtClean="0"/>
              <a:t>solutions (cont’d)</a:t>
            </a:r>
            <a:endParaRPr lang="zh-CN" altLang="en-US" dirty="0"/>
          </a:p>
        </p:txBody>
      </p:sp>
      <mc:AlternateContent>
        <mc:Choice xmlns:mc="http://schemas.openxmlformats.org/markup-compatibility/2006" xmlns="" xmlns:a14="http://schemas.microsoft.com/office/drawing/2010/main" xmlns:p="http://schemas.openxmlformats.org/presentationml/2006/main" xmlns:r="http://schemas.openxmlformats.org/officeDocument/2006/relationships" xmlns:a="http://schemas.openxmlformats.org/drawingml/2006/main" Requires="a14">
          <p:sp>
            <p:nvSpPr>
              <p:cNvPr id="3" name="内容占位符 2"/>
              <p:cNvSpPr>
                <a:spLocks noGrp="1"/>
              </p:cNvSpPr>
              <p:nvPr>
                <p:ph idx="1"/>
              </p:nvPr>
            </p:nvSpPr>
            <p:spPr/>
            <p:txBody>
              <a:bodyPr/>
              <a:lstStyle/>
              <a:p>
                <a:r>
                  <a:rPr lang="en-US" altLang="zh-CN" dirty="0" smtClean="0"/>
                  <a:t>Fixpoint Calculation</a:t>
                </a:r>
              </a:p>
              <a:p>
                <a:pPr lvl="1"/>
                <a:r>
                  <a:rPr lang="en-US" altLang="zh-CN" dirty="0" err="1" smtClean="0"/>
                  <a:t>Subproperty</a:t>
                </a:r>
                <a:r>
                  <a:rPr lang="en-US" altLang="zh-CN" dirty="0" smtClean="0"/>
                  <a:t>/subclass rules require </a:t>
                </a:r>
                <a:r>
                  <a:rPr lang="en-US" altLang="zh-CN" dirty="0" err="1" smtClean="0"/>
                  <a:t>fixpoint</a:t>
                </a:r>
                <a:r>
                  <a:rPr lang="en-US" altLang="zh-CN" dirty="0" smtClean="0"/>
                  <a:t> iteration</a:t>
                </a:r>
              </a:p>
              <a:p>
                <a:pPr lvl="1"/>
                <a:endParaRPr lang="en-US" altLang="zh-CN" dirty="0"/>
              </a:p>
              <a:p>
                <a:r>
                  <a:rPr lang="en-US" altLang="zh-CN" dirty="0" smtClean="0"/>
                  <a:t>Solution</a:t>
                </a:r>
              </a:p>
              <a:p>
                <a:pPr lvl="1"/>
                <a:r>
                  <a:rPr lang="en-US" altLang="zh-CN" dirty="0" smtClean="0"/>
                  <a:t>Load </a:t>
                </a:r>
                <a:r>
                  <a:rPr lang="en-US" altLang="zh-CN" dirty="0" err="1" smtClean="0"/>
                  <a:t>subproperty</a:t>
                </a:r>
                <a:r>
                  <a:rPr lang="en-US" altLang="zh-CN" dirty="0" smtClean="0"/>
                  <a:t>/subclass schema triples into memory</a:t>
                </a:r>
              </a:p>
              <a:p>
                <a:pPr lvl="1"/>
                <a:r>
                  <a:rPr lang="en-US" altLang="zh-CN" dirty="0" smtClean="0"/>
                  <a:t>Calculate the closure</a:t>
                </a:r>
              </a:p>
              <a:p>
                <a:pPr lvl="2"/>
                <a:r>
                  <a:rPr lang="en-US" altLang="zh-CN" dirty="0" smtClean="0"/>
                  <a:t>Shortest path calculation </a:t>
                </a:r>
                <a14:m>
                  <m:oMath xmlns:m="http://schemas.openxmlformats.org/officeDocument/2006/math">
                    <m:r>
                      <a:rPr lang="en-US" altLang="zh-CN" b="0" i="1" smtClean="0">
                        <a:latin typeface="Cambria Math"/>
                      </a:rPr>
                      <m:t>⇒</m:t>
                    </m:r>
                  </m:oMath>
                </a14:m>
                <a:r>
                  <a:rPr lang="zh-CN" altLang="en-US" dirty="0" smtClean="0"/>
                  <a:t> </a:t>
                </a:r>
                <a:r>
                  <a:rPr lang="en-US" altLang="zh-CN" dirty="0" smtClean="0"/>
                  <a:t>Floyd-</a:t>
                </a:r>
                <a:r>
                  <a:rPr lang="en-US" altLang="zh-CN" dirty="0" err="1" smtClean="0"/>
                  <a:t>Warshall</a:t>
                </a:r>
                <a:r>
                  <a:rPr lang="en-US" altLang="zh-CN" dirty="0" smtClean="0"/>
                  <a:t> style algorithm</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3" cstate="print"/>
                <a:stretch>
                  <a:fillRect l="-889" t="-1111"/>
                </a:stretch>
              </a:blipFill>
            </p:spPr>
            <p:txBody>
              <a:bodyPr/>
              <a:lstStyle/>
              <a:p>
                <a:r>
                  <a:rPr lang="zh-CN" altLang="en-US">
                    <a:noFill/>
                  </a:rPr>
                  <a:t> </a:t>
                </a:r>
              </a:p>
            </p:txBody>
          </p:sp>
        </mc:Fallback>
      </mc:AlternateContent>
      <mc:AlternateContent>
        <mc:Choice xmlns:mc="http://schemas.openxmlformats.org/markup-compatibility/2006" xmlns="" xmlns:a14="http://schemas.microsoft.com/office/drawing/2010/main" xmlns:p="http://schemas.openxmlformats.org/presentationml/2006/main" xmlns:r="http://schemas.openxmlformats.org/officeDocument/2006/relationships" xmlns:a="http://schemas.openxmlformats.org/drawingml/2006/main" Requires="a14">
          <p:sp>
            <p:nvSpPr>
              <p:cNvPr id="4" name="TextBox 3"/>
              <p:cNvSpPr txBox="1"/>
              <p:nvPr/>
            </p:nvSpPr>
            <p:spPr>
              <a:xfrm>
                <a:off x="467544" y="5188550"/>
                <a:ext cx="82595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1</m:t>
                              </m:r>
                            </m:sub>
                          </m:sSub>
                          <m:r>
                            <a:rPr lang="en-US" altLang="zh-CN" b="0" i="1" smtClean="0">
                              <a:latin typeface="Cambria Math"/>
                            </a:rPr>
                            <m:t>, </m:t>
                          </m:r>
                          <m:r>
                            <m:rPr>
                              <m:sty m:val="p"/>
                            </m:rPr>
                            <a:rPr lang="en-US" altLang="zh-CN" b="0" i="0" smtClean="0">
                              <a:latin typeface="Cambria Math"/>
                            </a:rPr>
                            <m:t>sp</m:t>
                          </m:r>
                          <m:r>
                            <a:rPr lang="en-US" altLang="zh-CN" b="0" i="1" smtClean="0">
                              <a:latin typeface="Cambria Math"/>
                            </a:rPr>
                            <m:t>, </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2</m:t>
                              </m:r>
                            </m:sub>
                          </m:sSub>
                        </m:e>
                      </m:d>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𝜆</m:t>
                          </m:r>
                        </m:e>
                        <m:sub>
                          <m:r>
                            <a:rPr lang="en-US" altLang="zh-CN" b="0" i="1" smtClean="0">
                              <a:latin typeface="Cambria Math"/>
                            </a:rPr>
                            <m:t>1</m:t>
                          </m:r>
                        </m:sub>
                      </m:sSub>
                      <m:r>
                        <a:rPr lang="en-US" altLang="zh-CN" b="0" i="1" smtClean="0">
                          <a:latin typeface="Cambria Math"/>
                        </a:rPr>
                        <m:t>, </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2</m:t>
                              </m:r>
                            </m:sub>
                          </m:sSub>
                          <m:r>
                            <a:rPr lang="en-US" altLang="zh-CN" b="0" i="1" smtClean="0">
                              <a:latin typeface="Cambria Math"/>
                            </a:rPr>
                            <m:t>,</m:t>
                          </m:r>
                          <m:r>
                            <m:rPr>
                              <m:sty m:val="p"/>
                            </m:rPr>
                            <a:rPr lang="en-US" altLang="zh-CN" b="0" i="0" smtClean="0">
                              <a:latin typeface="Cambria Math"/>
                            </a:rPr>
                            <m:t>sp</m:t>
                          </m:r>
                          <m:r>
                            <a:rPr lang="en-US" altLang="zh-CN" b="0" i="1" smtClean="0">
                              <a:latin typeface="Cambria Math"/>
                            </a:rPr>
                            <m:t>, </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3</m:t>
                              </m:r>
                            </m:sub>
                          </m:sSub>
                        </m:e>
                      </m:d>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𝜆</m:t>
                          </m:r>
                        </m:e>
                        <m:sub>
                          <m:r>
                            <a:rPr lang="en-US" altLang="zh-CN" b="0" i="1" smtClean="0">
                              <a:latin typeface="Cambria Math"/>
                            </a:rPr>
                            <m:t>2</m:t>
                          </m:r>
                        </m:sub>
                      </m:sSub>
                      <m:r>
                        <a:rPr lang="en-US" altLang="zh-CN" b="0" i="1" smtClean="0">
                          <a:latin typeface="Cambria Math"/>
                        </a:rPr>
                        <m:t>,…,</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𝑛</m:t>
                              </m:r>
                            </m:sub>
                          </m:sSub>
                          <m:r>
                            <a:rPr lang="en-US" altLang="zh-CN" b="0" i="1" smtClean="0">
                              <a:latin typeface="Cambria Math"/>
                            </a:rPr>
                            <m:t>, </m:t>
                          </m:r>
                          <m:r>
                            <m:rPr>
                              <m:sty m:val="p"/>
                            </m:rPr>
                            <a:rPr lang="en-US" altLang="zh-CN" b="0" i="0" smtClean="0">
                              <a:latin typeface="Cambria Math"/>
                            </a:rPr>
                            <m:t>sp</m:t>
                          </m:r>
                          <m:r>
                            <a:rPr lang="en-US" altLang="zh-CN" b="0" i="1" smtClean="0">
                              <a:latin typeface="Cambria Math"/>
                            </a:rPr>
                            <m:t>, </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𝑛</m:t>
                              </m:r>
                              <m:r>
                                <a:rPr lang="en-US" altLang="zh-CN" b="0" i="1" smtClean="0">
                                  <a:latin typeface="Cambria Math"/>
                                </a:rPr>
                                <m:t>+1</m:t>
                              </m:r>
                            </m:sub>
                          </m:sSub>
                        </m:e>
                      </m:d>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𝜆</m:t>
                          </m:r>
                        </m:e>
                        <m:sub>
                          <m:r>
                            <a:rPr lang="en-US" altLang="zh-CN" b="0" i="1" smtClean="0">
                              <a:latin typeface="Cambria Math"/>
                            </a:rPr>
                            <m:t>𝑛</m:t>
                          </m:r>
                        </m:sub>
                      </m:sSub>
                      <m:r>
                        <a:rPr lang="en-US" altLang="zh-CN" b="0" i="1" smtClean="0">
                          <a:latin typeface="Cambria Math"/>
                        </a:rPr>
                        <m:t>⇒</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1</m:t>
                              </m:r>
                            </m:sub>
                          </m:sSub>
                          <m:r>
                            <a:rPr lang="en-US" altLang="zh-CN" b="0" i="1" smtClean="0">
                              <a:latin typeface="Cambria Math"/>
                            </a:rPr>
                            <m:t>,</m:t>
                          </m:r>
                          <m:r>
                            <m:rPr>
                              <m:sty m:val="p"/>
                            </m:rPr>
                            <a:rPr lang="en-US" altLang="zh-CN" b="0" i="0" smtClean="0">
                              <a:latin typeface="Cambria Math"/>
                            </a:rPr>
                            <m:t>sp</m:t>
                          </m:r>
                          <m:r>
                            <a:rPr lang="en-US" altLang="zh-CN" b="0" i="1" smtClean="0">
                              <a:latin typeface="Cambria Math"/>
                            </a:rPr>
                            <m:t>, </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𝑛</m:t>
                              </m:r>
                              <m:r>
                                <a:rPr lang="en-US" altLang="zh-CN" b="0" i="1" smtClean="0">
                                  <a:latin typeface="Cambria Math"/>
                                </a:rPr>
                                <m:t>+1</m:t>
                              </m:r>
                            </m:sub>
                          </m:sSub>
                        </m:e>
                      </m:d>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𝜆</m:t>
                          </m:r>
                        </m:e>
                        <m:sub>
                          <m:r>
                            <a:rPr lang="en-US" altLang="zh-CN" b="0" i="1" smtClean="0">
                              <a:latin typeface="Cambria Math"/>
                            </a:rPr>
                            <m:t>1</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𝜆</m:t>
                          </m:r>
                        </m:e>
                        <m:sub>
                          <m:r>
                            <a:rPr lang="en-US" altLang="zh-CN" b="0" i="1" smtClean="0">
                              <a:latin typeface="Cambria Math"/>
                            </a:rPr>
                            <m:t>𝑛</m:t>
                          </m:r>
                        </m:sub>
                      </m:sSub>
                    </m:oMath>
                  </m:oMathPara>
                </a14:m>
                <a:endParaRPr lang="zh-CN" altLang="en-US" dirty="0"/>
              </a:p>
            </p:txBody>
          </p:sp>
        </mc:Choice>
        <mc:Fallback>
          <p:sp>
            <p:nvSpPr>
              <p:cNvPr id="4" name="TextBox 3"/>
              <p:cNvSpPr txBox="1">
                <a:spLocks noRot="1" noChangeAspect="1" noMove="1" noResize="1" noEditPoints="1" noAdjustHandles="1" noChangeArrowheads="1" noChangeShapeType="1" noTextEdit="1"/>
              </p:cNvSpPr>
              <p:nvPr/>
            </p:nvSpPr>
            <p:spPr>
              <a:xfrm>
                <a:off x="467544" y="5188550"/>
                <a:ext cx="8259505" cy="369332"/>
              </a:xfrm>
              <a:prstGeom prst="rect">
                <a:avLst/>
              </a:prstGeom>
              <a:blipFill rotWithShape="1">
                <a:blip r:embed="rId4" cstate="print"/>
                <a:stretch>
                  <a:fillRect b="-4918"/>
                </a:stretch>
              </a:blipFill>
            </p:spPr>
            <p:txBody>
              <a:bodyPr/>
              <a:lstStyle/>
              <a:p>
                <a:r>
                  <a:rPr lang="zh-CN" altLang="en-US" dirty="0">
                    <a:noFill/>
                  </a:rPr>
                  <a:t> </a:t>
                </a:r>
              </a:p>
            </p:txBody>
          </p:sp>
        </mc:Fallback>
      </mc:AlternateContent>
      <mc:AlternateContent>
        <mc:Choice xmlns:mc="http://schemas.openxmlformats.org/markup-compatibility/2006" xmlns="" xmlns:a14="http://schemas.microsoft.com/office/drawing/2010/main" xmlns:p="http://schemas.openxmlformats.org/presentationml/2006/main" xmlns:r="http://schemas.openxmlformats.org/officeDocument/2006/relationships" xmlns:a="http://schemas.openxmlformats.org/drawingml/2006/main" Requires="a14">
          <p:sp>
            <p:nvSpPr>
              <p:cNvPr id="5" name="椭圆 4"/>
              <p:cNvSpPr/>
              <p:nvPr/>
            </p:nvSpPr>
            <p:spPr>
              <a:xfrm>
                <a:off x="2941112" y="6154779"/>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1</m:t>
                          </m:r>
                        </m:sub>
                      </m:sSub>
                    </m:oMath>
                  </m:oMathPara>
                </a14:m>
                <a:endParaRPr lang="zh-CN" altLang="en-US" dirty="0"/>
              </a:p>
            </p:txBody>
          </p:sp>
        </mc:Choice>
        <mc:Fallback>
          <p:sp>
            <p:nvSpPr>
              <p:cNvPr id="5" name="椭圆 4"/>
              <p:cNvSpPr>
                <a:spLocks noRot="1" noChangeAspect="1" noMove="1" noResize="1" noEditPoints="1" noAdjustHandles="1" noChangeArrowheads="1" noChangeShapeType="1" noTextEdit="1"/>
              </p:cNvSpPr>
              <p:nvPr/>
            </p:nvSpPr>
            <p:spPr>
              <a:xfrm>
                <a:off x="2941112" y="6154779"/>
                <a:ext cx="432048" cy="432048"/>
              </a:xfrm>
              <a:prstGeom prst="ellipse">
                <a:avLst/>
              </a:prstGeom>
              <a:blipFill rotWithShape="1">
                <a:blip r:embed="rId5" cstate="print"/>
                <a:stretch>
                  <a:fillRect/>
                </a:stretch>
              </a:blipFill>
            </p:spPr>
            <p:txBody>
              <a:bodyPr/>
              <a:lstStyle/>
              <a:p>
                <a:r>
                  <a:rPr lang="zh-CN" altLang="en-US">
                    <a:noFill/>
                  </a:rPr>
                  <a:t> </a:t>
                </a:r>
              </a:p>
            </p:txBody>
          </p:sp>
        </mc:Fallback>
      </mc:AlternateContent>
      <mc:AlternateContent>
        <mc:Choice xmlns:mc="http://schemas.openxmlformats.org/markup-compatibility/2006" xmlns="" xmlns:a14="http://schemas.microsoft.com/office/drawing/2010/main" xmlns:p="http://schemas.openxmlformats.org/presentationml/2006/main" xmlns:r="http://schemas.openxmlformats.org/officeDocument/2006/relationships" xmlns:a="http://schemas.openxmlformats.org/drawingml/2006/main" Requires="a14">
          <p:sp>
            <p:nvSpPr>
              <p:cNvPr id="6" name="椭圆 5"/>
              <p:cNvSpPr/>
              <p:nvPr/>
            </p:nvSpPr>
            <p:spPr>
              <a:xfrm>
                <a:off x="4165248" y="6154779"/>
                <a:ext cx="432048"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2</m:t>
                          </m:r>
                        </m:sub>
                      </m:sSub>
                    </m:oMath>
                  </m:oMathPara>
                </a14:m>
                <a:endParaRPr lang="zh-CN" altLang="en-US" dirty="0"/>
              </a:p>
            </p:txBody>
          </p:sp>
        </mc:Choice>
        <mc:Fallback>
          <p:sp>
            <p:nvSpPr>
              <p:cNvPr id="6" name="椭圆 5"/>
              <p:cNvSpPr>
                <a:spLocks noRot="1" noChangeAspect="1" noMove="1" noResize="1" noEditPoints="1" noAdjustHandles="1" noChangeArrowheads="1" noChangeShapeType="1" noTextEdit="1"/>
              </p:cNvSpPr>
              <p:nvPr/>
            </p:nvSpPr>
            <p:spPr>
              <a:xfrm>
                <a:off x="4165248" y="6154779"/>
                <a:ext cx="432048" cy="432048"/>
              </a:xfrm>
              <a:prstGeom prst="ellipse">
                <a:avLst/>
              </a:prstGeom>
              <a:blipFill rotWithShape="1">
                <a:blip r:embed="rId6" cstate="print"/>
                <a:stretch>
                  <a:fillRect/>
                </a:stretch>
              </a:blipFill>
            </p:spPr>
            <p:txBody>
              <a:bodyPr/>
              <a:lstStyle/>
              <a:p>
                <a:r>
                  <a:rPr lang="zh-CN" altLang="en-US">
                    <a:noFill/>
                  </a:rPr>
                  <a:t> </a:t>
                </a:r>
              </a:p>
            </p:txBody>
          </p:sp>
        </mc:Fallback>
      </mc:AlternateContent>
      <mc:AlternateContent>
        <mc:Choice xmlns:mc="http://schemas.openxmlformats.org/markup-compatibility/2006" xmlns="" xmlns:a14="http://schemas.microsoft.com/office/drawing/2010/main" xmlns:p="http://schemas.openxmlformats.org/presentationml/2006/main" xmlns:r="http://schemas.openxmlformats.org/officeDocument/2006/relationships" xmlns:a="http://schemas.openxmlformats.org/drawingml/2006/main" Requires="a14">
          <p:sp>
            <p:nvSpPr>
              <p:cNvPr id="7" name="椭圆 6"/>
              <p:cNvSpPr/>
              <p:nvPr/>
            </p:nvSpPr>
            <p:spPr>
              <a:xfrm>
                <a:off x="6588224" y="6154779"/>
                <a:ext cx="648072"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𝑛</m:t>
                          </m:r>
                          <m:r>
                            <a:rPr lang="en-US" altLang="zh-CN" b="0" i="1" smtClean="0">
                              <a:latin typeface="Cambria Math"/>
                            </a:rPr>
                            <m:t>+1</m:t>
                          </m:r>
                        </m:sub>
                      </m:sSub>
                    </m:oMath>
                  </m:oMathPara>
                </a14:m>
                <a:endParaRPr lang="zh-CN" altLang="en-US" dirty="0"/>
              </a:p>
            </p:txBody>
          </p:sp>
        </mc:Choice>
        <mc:Fallback>
          <p:sp>
            <p:nvSpPr>
              <p:cNvPr id="7" name="椭圆 6"/>
              <p:cNvSpPr>
                <a:spLocks noRot="1" noChangeAspect="1" noMove="1" noResize="1" noEditPoints="1" noAdjustHandles="1" noChangeArrowheads="1" noChangeShapeType="1" noTextEdit="1"/>
              </p:cNvSpPr>
              <p:nvPr/>
            </p:nvSpPr>
            <p:spPr>
              <a:xfrm>
                <a:off x="6588224" y="6154779"/>
                <a:ext cx="648072" cy="432048"/>
              </a:xfrm>
              <a:prstGeom prst="ellipse">
                <a:avLst/>
              </a:prstGeom>
              <a:blipFill rotWithShape="1">
                <a:blip r:embed="rId7" cstate="print"/>
                <a:stretch>
                  <a:fillRect/>
                </a:stretch>
              </a:blipFill>
            </p:spPr>
            <p:txBody>
              <a:bodyPr/>
              <a:lstStyle/>
              <a:p>
                <a:r>
                  <a:rPr lang="zh-CN" altLang="en-US">
                    <a:noFill/>
                  </a:rPr>
                  <a:t> </a:t>
                </a:r>
              </a:p>
            </p:txBody>
          </p:sp>
        </mc:Fallback>
      </mc:AlternateContent>
      <p:cxnSp>
        <p:nvCxnSpPr>
          <p:cNvPr id="9" name="直接箭头连接符 8"/>
          <p:cNvCxnSpPr>
            <a:stCxn id="5" idx="6"/>
            <a:endCxn id="6" idx="2"/>
          </p:cNvCxnSpPr>
          <p:nvPr/>
        </p:nvCxnSpPr>
        <p:spPr>
          <a:xfrm>
            <a:off x="3373160" y="6370803"/>
            <a:ext cx="7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6"/>
          </p:cNvCxnSpPr>
          <p:nvPr/>
        </p:nvCxnSpPr>
        <p:spPr>
          <a:xfrm flipV="1">
            <a:off x="4597296" y="6360278"/>
            <a:ext cx="576064" cy="10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endCxn id="7" idx="2"/>
          </p:cNvCxnSpPr>
          <p:nvPr/>
        </p:nvCxnSpPr>
        <p:spPr>
          <a:xfrm flipV="1">
            <a:off x="5796136" y="6370803"/>
            <a:ext cx="792088" cy="10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42327" y="6135307"/>
            <a:ext cx="351378" cy="369332"/>
          </a:xfrm>
          <a:prstGeom prst="rect">
            <a:avLst/>
          </a:prstGeom>
          <a:noFill/>
        </p:spPr>
        <p:txBody>
          <a:bodyPr wrap="none" rtlCol="0">
            <a:spAutoFit/>
          </a:bodyPr>
          <a:lstStyle/>
          <a:p>
            <a:r>
              <a:rPr lang="en-US" altLang="zh-CN" dirty="0" smtClean="0"/>
              <a:t>…</a:t>
            </a:r>
            <a:endParaRPr lang="zh-CN" altLang="en-US" dirty="0"/>
          </a:p>
        </p:txBody>
      </p:sp>
      <p:sp>
        <p:nvSpPr>
          <p:cNvPr id="17" name="TextBox 16"/>
          <p:cNvSpPr txBox="1"/>
          <p:nvPr/>
        </p:nvSpPr>
        <p:spPr>
          <a:xfrm>
            <a:off x="802071" y="6186137"/>
            <a:ext cx="1872208" cy="369332"/>
          </a:xfrm>
          <a:prstGeom prst="rect">
            <a:avLst/>
          </a:prstGeom>
          <a:noFill/>
        </p:spPr>
        <p:txBody>
          <a:bodyPr wrap="square" rtlCol="0">
            <a:spAutoFit/>
          </a:bodyPr>
          <a:lstStyle/>
          <a:p>
            <a:r>
              <a:rPr lang="en-US" altLang="zh-CN" dirty="0" smtClean="0">
                <a:solidFill>
                  <a:schemeClr val="accent5">
                    <a:lumMod val="75000"/>
                  </a:schemeClr>
                </a:solidFill>
              </a:rPr>
              <a:t>“Shortest” path</a:t>
            </a:r>
            <a:endParaRPr lang="zh-CN" altLang="en-US" dirty="0">
              <a:solidFill>
                <a:schemeClr val="accent5">
                  <a:lumMod val="75000"/>
                </a:schemeClr>
              </a:solidFill>
            </a:endParaRPr>
          </a:p>
        </p:txBody>
      </p:sp>
      <p:sp>
        <p:nvSpPr>
          <p:cNvPr id="18" name="上下箭头 17"/>
          <p:cNvSpPr/>
          <p:nvPr/>
        </p:nvSpPr>
        <p:spPr>
          <a:xfrm>
            <a:off x="3769204" y="5631702"/>
            <a:ext cx="226732" cy="463406"/>
          </a:xfrm>
          <a:prstGeom prst="upDownArrow">
            <a:avLst/>
          </a:prstGeom>
          <a:solidFill>
            <a:srgbClr val="FFFF0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86093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char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char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char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char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16" grpId="0"/>
      <p:bldP spid="17" grpId="0"/>
      <p:bldP spid="18"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229600" cy="639763"/>
          </a:xfrm>
        </p:spPr>
        <p:txBody>
          <a:bodyPr/>
          <a:lstStyle/>
          <a:p>
            <a:pPr>
              <a:buNone/>
            </a:pPr>
            <a:r>
              <a:rPr lang="en-US" altLang="zh-CN" dirty="0" smtClean="0"/>
              <a:t>Experiment setup</a:t>
            </a:r>
            <a:endParaRPr lang="zh-CN" altLang="en-US" dirty="0"/>
          </a:p>
        </p:txBody>
      </p:sp>
      <p:sp>
        <p:nvSpPr>
          <p:cNvPr id="3" name="内容占位符 2"/>
          <p:cNvSpPr>
            <a:spLocks noGrp="1"/>
          </p:cNvSpPr>
          <p:nvPr>
            <p:ph idx="1"/>
          </p:nvPr>
        </p:nvSpPr>
        <p:spPr/>
        <p:txBody>
          <a:bodyPr>
            <a:normAutofit/>
          </a:bodyPr>
          <a:lstStyle/>
          <a:p>
            <a:r>
              <a:rPr lang="en-US" altLang="zh-CN" dirty="0" smtClean="0"/>
              <a:t>Dataset</a:t>
            </a:r>
          </a:p>
          <a:p>
            <a:pPr lvl="1"/>
            <a:r>
              <a:rPr lang="en-US" altLang="zh-CN" dirty="0" err="1" smtClean="0"/>
              <a:t>Fuzzified</a:t>
            </a:r>
            <a:r>
              <a:rPr lang="en-US" altLang="zh-CN" dirty="0" smtClean="0"/>
              <a:t> </a:t>
            </a:r>
            <a:r>
              <a:rPr lang="en-US" altLang="zh-CN" dirty="0" err="1" smtClean="0"/>
              <a:t>DBPedia</a:t>
            </a:r>
            <a:r>
              <a:rPr lang="en-US" altLang="zh-CN" dirty="0" smtClean="0"/>
              <a:t> core ontology</a:t>
            </a:r>
          </a:p>
          <a:p>
            <a:pPr lvl="1"/>
            <a:r>
              <a:rPr lang="en-US" altLang="zh-CN" dirty="0" err="1" smtClean="0"/>
              <a:t>fpdLUBM</a:t>
            </a:r>
            <a:r>
              <a:rPr lang="en-US" altLang="zh-CN" dirty="0" smtClean="0"/>
              <a:t> 1000, 2000, 4000, 8000</a:t>
            </a:r>
          </a:p>
          <a:p>
            <a:pPr lvl="1"/>
            <a:endParaRPr lang="en-US" altLang="zh-CN" dirty="0"/>
          </a:p>
          <a:p>
            <a:r>
              <a:rPr lang="en-US" altLang="zh-CN" dirty="0" smtClean="0"/>
              <a:t>Cluster</a:t>
            </a:r>
          </a:p>
          <a:p>
            <a:pPr lvl="1"/>
            <a:r>
              <a:rPr lang="en-US" altLang="zh-CN" dirty="0" smtClean="0"/>
              <a:t>25 machine with at most 75 mapper/reducer slots</a:t>
            </a:r>
          </a:p>
          <a:p>
            <a:pPr lvl="1"/>
            <a:endParaRPr lang="en-US" altLang="zh-CN" dirty="0"/>
          </a:p>
          <a:p>
            <a:endParaRPr lang="zh-CN" altLang="en-US" dirty="0"/>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8150280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229600" cy="639763"/>
          </a:xfrm>
        </p:spPr>
        <p:txBody>
          <a:bodyPr>
            <a:normAutofit fontScale="90000"/>
          </a:bodyPr>
          <a:lstStyle/>
          <a:p>
            <a:pPr>
              <a:buNone/>
            </a:pPr>
            <a:r>
              <a:rPr lang="en-US" altLang="zh-CN" dirty="0" smtClean="0"/>
              <a:t>Experiment </a:t>
            </a:r>
            <a:r>
              <a:rPr lang="en-US" altLang="zh-CN" dirty="0" smtClean="0"/>
              <a:t>result -  fuzzy </a:t>
            </a:r>
            <a:r>
              <a:rPr lang="en-US" altLang="zh-CN" dirty="0" err="1" smtClean="0"/>
              <a:t>DBPedia</a:t>
            </a:r>
            <a:endParaRPr lang="zh-CN" altLang="en-US" dirty="0"/>
          </a:p>
        </p:txBody>
      </p:sp>
      <p:graphicFrame>
        <p:nvGraphicFramePr>
          <p:cNvPr id="4" name="内容占位符 3"/>
          <p:cNvGraphicFramePr>
            <a:graphicFrameLocks noGrp="1"/>
          </p:cNvGraphicFramePr>
          <p:nvPr>
            <p:ph idx="1"/>
            <p:extLst>
              <p:ext uri="{D42A27DB-BD31-4B8C-83A1-F6EECF244321}">
                <p14:modId xmlns="" xmlns:p14="http://schemas.microsoft.com/office/powerpoint/2010/main" xmlns:p="http://schemas.openxmlformats.org/presentationml/2006/main" xmlns:r="http://schemas.openxmlformats.org/officeDocument/2006/relationships" xmlns:a="http://schemas.openxmlformats.org/drawingml/2006/main" val="2560710901"/>
              </p:ext>
            </p:extLst>
          </p:nvPr>
        </p:nvGraphicFramePr>
        <p:xfrm>
          <a:off x="539552" y="3501008"/>
          <a:ext cx="8229600" cy="1381760"/>
        </p:xfrm>
        <a:graphic>
          <a:graphicData uri="http://schemas.openxmlformats.org/drawingml/2006/table">
            <a:tbl>
              <a:tblPr firstRow="1" bandRow="1">
                <a:tableStyleId>{5C22544A-7EE6-4342-B048-85BDC9FD1C3A}</a:tableStyleId>
              </a:tblPr>
              <a:tblGrid>
                <a:gridCol w="1162472"/>
                <a:gridCol w="894928"/>
                <a:gridCol w="1028700"/>
                <a:gridCol w="1028700"/>
                <a:gridCol w="1028700"/>
                <a:gridCol w="1028700"/>
                <a:gridCol w="1028700"/>
                <a:gridCol w="1028700"/>
              </a:tblGrid>
              <a:tr h="370840">
                <a:tc>
                  <a:txBody>
                    <a:bodyPr/>
                    <a:lstStyle/>
                    <a:p>
                      <a:r>
                        <a:rPr lang="en-US" altLang="zh-CN" dirty="0" smtClean="0"/>
                        <a:t>#units</a:t>
                      </a:r>
                      <a:endParaRPr lang="zh-CN" altLang="en-US" dirty="0"/>
                    </a:p>
                  </a:txBody>
                  <a:tcPr/>
                </a:tc>
                <a:tc>
                  <a:txBody>
                    <a:bodyPr/>
                    <a:lstStyle/>
                    <a:p>
                      <a:r>
                        <a:rPr lang="en-US" altLang="zh-CN" dirty="0" smtClean="0"/>
                        <a:t>128</a:t>
                      </a:r>
                      <a:endParaRPr lang="zh-CN" altLang="en-US" dirty="0"/>
                    </a:p>
                  </a:txBody>
                  <a:tcPr/>
                </a:tc>
                <a:tc>
                  <a:txBody>
                    <a:bodyPr/>
                    <a:lstStyle/>
                    <a:p>
                      <a:r>
                        <a:rPr lang="en-US" altLang="zh-CN" dirty="0" smtClean="0"/>
                        <a:t>64</a:t>
                      </a:r>
                      <a:endParaRPr lang="zh-CN" altLang="en-US" dirty="0"/>
                    </a:p>
                  </a:txBody>
                  <a:tcPr/>
                </a:tc>
                <a:tc>
                  <a:txBody>
                    <a:bodyPr/>
                    <a:lstStyle/>
                    <a:p>
                      <a:r>
                        <a:rPr lang="en-US" altLang="zh-CN" dirty="0" smtClean="0"/>
                        <a:t>32</a:t>
                      </a:r>
                      <a:endParaRPr lang="zh-CN" altLang="en-US" dirty="0"/>
                    </a:p>
                  </a:txBody>
                  <a:tcPr/>
                </a:tc>
                <a:tc>
                  <a:txBody>
                    <a:bodyPr/>
                    <a:lstStyle/>
                    <a:p>
                      <a:r>
                        <a:rPr lang="en-US" altLang="zh-CN" dirty="0" smtClean="0"/>
                        <a:t>16</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2</a:t>
                      </a:r>
                      <a:endParaRPr lang="zh-CN" altLang="en-US" dirty="0"/>
                    </a:p>
                  </a:txBody>
                  <a:tcPr/>
                </a:tc>
              </a:tr>
              <a:tr h="370840">
                <a:tc>
                  <a:txBody>
                    <a:bodyPr/>
                    <a:lstStyle/>
                    <a:p>
                      <a:r>
                        <a:rPr lang="en-US" altLang="zh-CN" dirty="0" smtClean="0"/>
                        <a:t>Time(sec.)</a:t>
                      </a:r>
                      <a:endParaRPr lang="zh-CN" altLang="en-US" dirty="0"/>
                    </a:p>
                  </a:txBody>
                  <a:tcPr/>
                </a:tc>
                <a:tc>
                  <a:txBody>
                    <a:bodyPr/>
                    <a:lstStyle/>
                    <a:p>
                      <a:r>
                        <a:rPr lang="en-US" altLang="zh-CN" dirty="0" smtClean="0"/>
                        <a:t>122.653</a:t>
                      </a:r>
                      <a:endParaRPr lang="zh-CN" altLang="en-US" dirty="0"/>
                    </a:p>
                  </a:txBody>
                  <a:tcPr/>
                </a:tc>
                <a:tc>
                  <a:txBody>
                    <a:bodyPr/>
                    <a:lstStyle/>
                    <a:p>
                      <a:r>
                        <a:rPr lang="en-US" altLang="zh-CN" dirty="0" smtClean="0"/>
                        <a:t>136.861</a:t>
                      </a:r>
                      <a:endParaRPr lang="zh-CN" altLang="en-US" dirty="0"/>
                    </a:p>
                  </a:txBody>
                  <a:tcPr/>
                </a:tc>
                <a:tc>
                  <a:txBody>
                    <a:bodyPr/>
                    <a:lstStyle/>
                    <a:p>
                      <a:r>
                        <a:rPr lang="en-US" altLang="zh-CN" dirty="0" smtClean="0"/>
                        <a:t>146.393</a:t>
                      </a:r>
                      <a:endParaRPr lang="zh-CN" altLang="en-US" dirty="0"/>
                    </a:p>
                  </a:txBody>
                  <a:tcPr/>
                </a:tc>
                <a:tc>
                  <a:txBody>
                    <a:bodyPr/>
                    <a:lstStyle/>
                    <a:p>
                      <a:r>
                        <a:rPr lang="en-US" altLang="zh-CN" dirty="0" smtClean="0"/>
                        <a:t>170.859</a:t>
                      </a:r>
                      <a:endParaRPr lang="zh-CN" altLang="en-US" dirty="0"/>
                    </a:p>
                  </a:txBody>
                  <a:tcPr/>
                </a:tc>
                <a:tc>
                  <a:txBody>
                    <a:bodyPr/>
                    <a:lstStyle/>
                    <a:p>
                      <a:r>
                        <a:rPr lang="en-US" altLang="zh-CN" dirty="0" smtClean="0"/>
                        <a:t>282.802</a:t>
                      </a:r>
                      <a:endParaRPr lang="zh-CN" altLang="en-US" dirty="0"/>
                    </a:p>
                  </a:txBody>
                  <a:tcPr/>
                </a:tc>
                <a:tc>
                  <a:txBody>
                    <a:bodyPr/>
                    <a:lstStyle/>
                    <a:p>
                      <a:r>
                        <a:rPr lang="en-US" altLang="zh-CN" dirty="0" smtClean="0"/>
                        <a:t>446.917</a:t>
                      </a:r>
                      <a:endParaRPr lang="zh-CN" altLang="en-US" dirty="0"/>
                    </a:p>
                  </a:txBody>
                  <a:tcPr/>
                </a:tc>
                <a:tc>
                  <a:txBody>
                    <a:bodyPr/>
                    <a:lstStyle/>
                    <a:p>
                      <a:r>
                        <a:rPr lang="en-US" altLang="zh-CN" dirty="0" smtClean="0"/>
                        <a:t>822.269</a:t>
                      </a:r>
                      <a:endParaRPr lang="zh-CN" altLang="en-US" dirty="0"/>
                    </a:p>
                  </a:txBody>
                  <a:tcPr/>
                </a:tc>
              </a:tr>
              <a:tr h="370840">
                <a:tc>
                  <a:txBody>
                    <a:bodyPr/>
                    <a:lstStyle/>
                    <a:p>
                      <a:r>
                        <a:rPr lang="en-US" altLang="zh-CN" dirty="0" smtClean="0"/>
                        <a:t>Speedup</a:t>
                      </a:r>
                      <a:endParaRPr lang="zh-CN" altLang="en-US" dirty="0"/>
                    </a:p>
                  </a:txBody>
                  <a:tcPr/>
                </a:tc>
                <a:tc>
                  <a:txBody>
                    <a:bodyPr/>
                    <a:lstStyle/>
                    <a:p>
                      <a:r>
                        <a:rPr lang="en-US" altLang="zh-CN" dirty="0" smtClean="0"/>
                        <a:t>6.70</a:t>
                      </a:r>
                      <a:endParaRPr lang="zh-CN" altLang="en-US" dirty="0"/>
                    </a:p>
                  </a:txBody>
                  <a:tcPr/>
                </a:tc>
                <a:tc>
                  <a:txBody>
                    <a:bodyPr/>
                    <a:lstStyle/>
                    <a:p>
                      <a:r>
                        <a:rPr lang="en-US" altLang="zh-CN" dirty="0" smtClean="0"/>
                        <a:t>6.01</a:t>
                      </a:r>
                      <a:endParaRPr lang="zh-CN" altLang="en-US" dirty="0"/>
                    </a:p>
                  </a:txBody>
                  <a:tcPr/>
                </a:tc>
                <a:tc>
                  <a:txBody>
                    <a:bodyPr/>
                    <a:lstStyle/>
                    <a:p>
                      <a:r>
                        <a:rPr lang="en-US" altLang="zh-CN" dirty="0" smtClean="0"/>
                        <a:t>5.62</a:t>
                      </a:r>
                      <a:endParaRPr lang="zh-CN" altLang="en-US" dirty="0"/>
                    </a:p>
                  </a:txBody>
                  <a:tcPr/>
                </a:tc>
                <a:tc>
                  <a:txBody>
                    <a:bodyPr/>
                    <a:lstStyle/>
                    <a:p>
                      <a:r>
                        <a:rPr lang="en-US" altLang="zh-CN" dirty="0" smtClean="0"/>
                        <a:t>4.81</a:t>
                      </a:r>
                      <a:endParaRPr lang="zh-CN" altLang="en-US" dirty="0"/>
                    </a:p>
                  </a:txBody>
                  <a:tcPr/>
                </a:tc>
                <a:tc>
                  <a:txBody>
                    <a:bodyPr/>
                    <a:lstStyle/>
                    <a:p>
                      <a:r>
                        <a:rPr lang="en-US" altLang="zh-CN" dirty="0" smtClean="0"/>
                        <a:t>2.91</a:t>
                      </a:r>
                      <a:endParaRPr lang="zh-CN" altLang="en-US" dirty="0"/>
                    </a:p>
                  </a:txBody>
                  <a:tcPr/>
                </a:tc>
                <a:tc>
                  <a:txBody>
                    <a:bodyPr/>
                    <a:lstStyle/>
                    <a:p>
                      <a:r>
                        <a:rPr lang="en-US" altLang="zh-CN" dirty="0" smtClean="0"/>
                        <a:t>1.84</a:t>
                      </a:r>
                      <a:endParaRPr lang="zh-CN" altLang="en-US" dirty="0"/>
                    </a:p>
                  </a:txBody>
                  <a:tcPr/>
                </a:tc>
                <a:tc>
                  <a:txBody>
                    <a:bodyPr/>
                    <a:lstStyle/>
                    <a:p>
                      <a:r>
                        <a:rPr lang="en-US" altLang="zh-CN" dirty="0" smtClean="0"/>
                        <a:t>1.00</a:t>
                      </a:r>
                      <a:endParaRPr lang="zh-CN" altLang="en-US" dirty="0"/>
                    </a:p>
                  </a:txBody>
                  <a:tcPr/>
                </a:tc>
              </a:tr>
            </a:tbl>
          </a:graphicData>
        </a:graphic>
      </p:graphicFrame>
      <p:sp>
        <p:nvSpPr>
          <p:cNvPr id="6" name="TextBox 5"/>
          <p:cNvSpPr txBox="1"/>
          <p:nvPr/>
        </p:nvSpPr>
        <p:spPr>
          <a:xfrm>
            <a:off x="459641" y="2348880"/>
            <a:ext cx="4472399" cy="923330"/>
          </a:xfrm>
          <a:prstGeom prst="rect">
            <a:avLst/>
          </a:prstGeom>
          <a:noFill/>
        </p:spPr>
        <p:txBody>
          <a:bodyPr wrap="square" rtlCol="0">
            <a:spAutoFit/>
          </a:bodyPr>
          <a:lstStyle/>
          <a:p>
            <a:r>
              <a:rPr lang="en-US" altLang="zh-CN" dirty="0" smtClean="0"/>
              <a:t>Dataset: </a:t>
            </a:r>
            <a:r>
              <a:rPr lang="en-US" altLang="zh-CN" dirty="0" err="1" smtClean="0"/>
              <a:t>fuzzified</a:t>
            </a:r>
            <a:r>
              <a:rPr lang="en-US" altLang="zh-CN" dirty="0" smtClean="0"/>
              <a:t> </a:t>
            </a:r>
            <a:r>
              <a:rPr lang="en-US" altLang="zh-CN" dirty="0" err="1" smtClean="0"/>
              <a:t>DBPedia</a:t>
            </a:r>
            <a:r>
              <a:rPr lang="en-US" altLang="zh-CN" dirty="0" smtClean="0"/>
              <a:t> core ontology</a:t>
            </a:r>
          </a:p>
          <a:p>
            <a:endParaRPr lang="en-US" altLang="zh-CN" dirty="0"/>
          </a:p>
          <a:p>
            <a:r>
              <a:rPr lang="en-US" altLang="zh-CN" dirty="0" smtClean="0"/>
              <a:t>Results:</a:t>
            </a:r>
            <a:endParaRPr lang="zh-CN" altLang="en-US" dirty="0"/>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14747842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a:xfrm>
            <a:off x="0" y="76200"/>
            <a:ext cx="8229600" cy="639763"/>
          </a:xfrm>
        </p:spPr>
        <p:txBody>
          <a:bodyPr>
            <a:normAutofit fontScale="90000"/>
          </a:bodyPr>
          <a:lstStyle/>
          <a:p>
            <a:pPr>
              <a:buNone/>
            </a:pPr>
            <a:r>
              <a:rPr lang="en-US" altLang="zh-CN" dirty="0"/>
              <a:t>Experiment </a:t>
            </a:r>
            <a:r>
              <a:rPr lang="en-US" altLang="zh-CN" dirty="0" smtClean="0"/>
              <a:t>result – </a:t>
            </a:r>
            <a:r>
              <a:rPr lang="en-US" altLang="zh-CN" dirty="0" err="1" smtClean="0"/>
              <a:t>fpdLUBM</a:t>
            </a:r>
            <a:endParaRPr lang="en-US" altLang="zh-CN" dirty="0"/>
          </a:p>
        </p:txBody>
      </p:sp>
      <p:graphicFrame>
        <p:nvGraphicFramePr>
          <p:cNvPr id="6" name="内容占位符 5"/>
          <p:cNvGraphicFramePr>
            <a:graphicFrameLocks noGrp="1"/>
          </p:cNvGraphicFramePr>
          <p:nvPr>
            <p:ph idx="1"/>
            <p:extLst>
              <p:ext uri="{D42A27DB-BD31-4B8C-83A1-F6EECF244321}">
                <p14:modId xmlns="" xmlns:p14="http://schemas.microsoft.com/office/powerpoint/2010/main" xmlns:p="http://schemas.openxmlformats.org/presentationml/2006/main" xmlns:r="http://schemas.openxmlformats.org/officeDocument/2006/relationships" xmlns:a="http://schemas.openxmlformats.org/drawingml/2006/main" val="3157882292"/>
              </p:ext>
            </p:extLst>
          </p:nvPr>
        </p:nvGraphicFramePr>
        <p:xfrm>
          <a:off x="467544" y="2889736"/>
          <a:ext cx="8229600" cy="185420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altLang="zh-CN" sz="1800" b="1" i="0" u="none" strike="noStrike" kern="1200" baseline="0" dirty="0" smtClean="0">
                          <a:solidFill>
                            <a:schemeClr val="lt1"/>
                          </a:solidFill>
                          <a:latin typeface="+mn-lt"/>
                          <a:ea typeface="+mn-ea"/>
                          <a:cs typeface="+mn-cs"/>
                        </a:rPr>
                        <a:t>Number of Universities</a:t>
                      </a:r>
                    </a:p>
                  </a:txBody>
                  <a:tcPr/>
                </a:tc>
                <a:tc>
                  <a:txBody>
                    <a:bodyPr/>
                    <a:lstStyle/>
                    <a:p>
                      <a:r>
                        <a:rPr lang="en-US" altLang="zh-CN" sz="1800" b="1" i="0" u="none" strike="noStrike" kern="1200" baseline="0" dirty="0" smtClean="0">
                          <a:solidFill>
                            <a:schemeClr val="lt1"/>
                          </a:solidFill>
                          <a:latin typeface="+mn-lt"/>
                          <a:ea typeface="+mn-ea"/>
                          <a:cs typeface="+mn-cs"/>
                        </a:rPr>
                        <a:t>Time of </a:t>
                      </a:r>
                      <a:r>
                        <a:rPr lang="en-US" altLang="zh-CN" sz="1800" b="1" i="0" u="none" strike="noStrike" kern="1200" baseline="0" dirty="0" err="1" smtClean="0">
                          <a:solidFill>
                            <a:schemeClr val="lt1"/>
                          </a:solidFill>
                          <a:latin typeface="+mn-lt"/>
                          <a:ea typeface="+mn-ea"/>
                          <a:cs typeface="+mn-cs"/>
                        </a:rPr>
                        <a:t>FuzzyPD</a:t>
                      </a:r>
                      <a:r>
                        <a:rPr lang="en-US" altLang="zh-CN" sz="1800" b="1" i="0" u="none" strike="noStrike" kern="1200" baseline="0" dirty="0" smtClean="0">
                          <a:solidFill>
                            <a:schemeClr val="lt1"/>
                          </a:solidFill>
                          <a:latin typeface="+mn-lt"/>
                          <a:ea typeface="+mn-ea"/>
                          <a:cs typeface="+mn-cs"/>
                        </a:rPr>
                        <a:t> (minutes)</a:t>
                      </a:r>
                      <a:endParaRPr lang="zh-CN" altLang="en-US" b="1" dirty="0"/>
                    </a:p>
                  </a:txBody>
                  <a:tcPr/>
                </a:tc>
                <a:tc>
                  <a:txBody>
                    <a:bodyPr/>
                    <a:lstStyle/>
                    <a:p>
                      <a:r>
                        <a:rPr lang="en-US" altLang="zh-CN" b="1" dirty="0" smtClean="0"/>
                        <a:t>Time</a:t>
                      </a:r>
                      <a:r>
                        <a:rPr lang="en-US" altLang="zh-CN" b="1" baseline="0" dirty="0" smtClean="0"/>
                        <a:t> of </a:t>
                      </a:r>
                      <a:r>
                        <a:rPr lang="en-US" altLang="zh-CN" b="1" baseline="0" dirty="0" err="1" smtClean="0"/>
                        <a:t>WebPIE</a:t>
                      </a:r>
                      <a:r>
                        <a:rPr lang="en-US" altLang="zh-CN" b="1" baseline="0" dirty="0" smtClean="0"/>
                        <a:t> (minutes)</a:t>
                      </a:r>
                      <a:endParaRPr lang="zh-CN" altLang="en-US" b="1" dirty="0"/>
                    </a:p>
                  </a:txBody>
                  <a:tcPr/>
                </a:tc>
              </a:tr>
              <a:tr h="370840">
                <a:tc>
                  <a:txBody>
                    <a:bodyPr/>
                    <a:lstStyle/>
                    <a:p>
                      <a:r>
                        <a:rPr lang="en-US" altLang="zh-CN" sz="1800" b="0" i="0" u="none" strike="noStrike" kern="1200" baseline="0" dirty="0" smtClean="0">
                          <a:solidFill>
                            <a:schemeClr val="tx1"/>
                          </a:solidFill>
                          <a:latin typeface="+mn-lt"/>
                          <a:ea typeface="+mn-ea"/>
                          <a:cs typeface="+mn-cs"/>
                        </a:rPr>
                        <a:t>1000</a:t>
                      </a:r>
                      <a:endParaRPr lang="zh-CN" alt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baseline="0" dirty="0" smtClean="0">
                          <a:solidFill>
                            <a:schemeClr val="tx1"/>
                          </a:solidFill>
                          <a:latin typeface="+mn-lt"/>
                          <a:ea typeface="+mn-ea"/>
                          <a:cs typeface="+mn-cs"/>
                        </a:rPr>
                        <a:t>38.8</a:t>
                      </a:r>
                      <a:endParaRPr lang="zh-CN" alt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i="0" u="none" strike="noStrike" kern="1200" baseline="0" dirty="0" smtClean="0">
                          <a:solidFill>
                            <a:schemeClr val="tx1"/>
                          </a:solidFill>
                          <a:latin typeface="+mn-lt"/>
                          <a:ea typeface="+mn-ea"/>
                          <a:cs typeface="+mn-cs"/>
                        </a:rPr>
                        <a:t>41.32</a:t>
                      </a:r>
                      <a:endParaRPr lang="zh-CN" altLang="en-US" dirty="0" smtClean="0">
                        <a:solidFill>
                          <a:schemeClr val="tx1"/>
                        </a:solidFill>
                      </a:endParaRPr>
                    </a:p>
                  </a:txBody>
                  <a:tcPr/>
                </a:tc>
              </a:tr>
              <a:tr h="370840">
                <a:tc>
                  <a:txBody>
                    <a:bodyPr/>
                    <a:lstStyle/>
                    <a:p>
                      <a:r>
                        <a:rPr lang="en-US" altLang="zh-CN" dirty="0" smtClean="0">
                          <a:solidFill>
                            <a:schemeClr val="tx1"/>
                          </a:solidFill>
                        </a:rPr>
                        <a:t>2000</a:t>
                      </a:r>
                    </a:p>
                  </a:txBody>
                  <a:tcPr/>
                </a:tc>
                <a:tc>
                  <a:txBody>
                    <a:bodyPr/>
                    <a:lstStyle/>
                    <a:p>
                      <a:r>
                        <a:rPr lang="en-US" altLang="zh-CN" dirty="0" smtClean="0">
                          <a:solidFill>
                            <a:schemeClr val="tx1"/>
                          </a:solidFill>
                        </a:rPr>
                        <a:t>66.97</a:t>
                      </a:r>
                      <a:endParaRPr lang="zh-CN" altLang="en-US" dirty="0">
                        <a:solidFill>
                          <a:schemeClr val="tx1"/>
                        </a:solidFill>
                      </a:endParaRPr>
                    </a:p>
                  </a:txBody>
                  <a:tcPr/>
                </a:tc>
                <a:tc>
                  <a:txBody>
                    <a:bodyPr/>
                    <a:lstStyle/>
                    <a:p>
                      <a:r>
                        <a:rPr lang="en-US" altLang="zh-CN" dirty="0" smtClean="0">
                          <a:solidFill>
                            <a:schemeClr val="tx1"/>
                          </a:solidFill>
                        </a:rPr>
                        <a:t>74.57</a:t>
                      </a:r>
                      <a:endParaRPr lang="zh-CN" altLang="en-US" dirty="0">
                        <a:solidFill>
                          <a:schemeClr val="tx1"/>
                        </a:solidFill>
                      </a:endParaRPr>
                    </a:p>
                  </a:txBody>
                  <a:tcPr/>
                </a:tc>
              </a:tr>
              <a:tr h="370840">
                <a:tc>
                  <a:txBody>
                    <a:bodyPr/>
                    <a:lstStyle/>
                    <a:p>
                      <a:r>
                        <a:rPr lang="en-US" altLang="zh-CN" dirty="0" smtClean="0">
                          <a:solidFill>
                            <a:schemeClr val="tx1"/>
                          </a:solidFill>
                        </a:rPr>
                        <a:t>4000</a:t>
                      </a:r>
                      <a:endParaRPr lang="zh-CN" altLang="en-US" dirty="0">
                        <a:solidFill>
                          <a:schemeClr val="tx1"/>
                        </a:solidFill>
                      </a:endParaRPr>
                    </a:p>
                  </a:txBody>
                  <a:tcPr/>
                </a:tc>
                <a:tc>
                  <a:txBody>
                    <a:bodyPr/>
                    <a:lstStyle/>
                    <a:p>
                      <a:r>
                        <a:rPr lang="en-US" altLang="zh-CN" dirty="0" smtClean="0">
                          <a:solidFill>
                            <a:schemeClr val="tx1"/>
                          </a:solidFill>
                        </a:rPr>
                        <a:t>110.40</a:t>
                      </a:r>
                      <a:endParaRPr lang="zh-CN" altLang="en-US" dirty="0">
                        <a:solidFill>
                          <a:schemeClr val="tx1"/>
                        </a:solidFill>
                      </a:endParaRPr>
                    </a:p>
                  </a:txBody>
                  <a:tcPr/>
                </a:tc>
                <a:tc>
                  <a:txBody>
                    <a:bodyPr/>
                    <a:lstStyle/>
                    <a:p>
                      <a:r>
                        <a:rPr lang="en-US" altLang="zh-CN" dirty="0" smtClean="0">
                          <a:solidFill>
                            <a:schemeClr val="tx1"/>
                          </a:solidFill>
                        </a:rPr>
                        <a:t>130.87</a:t>
                      </a:r>
                      <a:endParaRPr lang="zh-CN" altLang="en-US" dirty="0">
                        <a:solidFill>
                          <a:schemeClr val="tx1"/>
                        </a:solidFill>
                      </a:endParaRPr>
                    </a:p>
                  </a:txBody>
                  <a:tcPr/>
                </a:tc>
              </a:tr>
              <a:tr h="370840">
                <a:tc>
                  <a:txBody>
                    <a:bodyPr/>
                    <a:lstStyle/>
                    <a:p>
                      <a:r>
                        <a:rPr lang="en-US" altLang="zh-CN" dirty="0" smtClean="0">
                          <a:solidFill>
                            <a:schemeClr val="tx1"/>
                          </a:solidFill>
                        </a:rPr>
                        <a:t>8000</a:t>
                      </a:r>
                      <a:endParaRPr lang="zh-CN" altLang="en-US" dirty="0">
                        <a:solidFill>
                          <a:schemeClr val="tx1"/>
                        </a:solidFill>
                      </a:endParaRPr>
                    </a:p>
                  </a:txBody>
                  <a:tcPr/>
                </a:tc>
                <a:tc>
                  <a:txBody>
                    <a:bodyPr/>
                    <a:lstStyle/>
                    <a:p>
                      <a:r>
                        <a:rPr lang="en-US" altLang="zh-CN" smtClean="0">
                          <a:solidFill>
                            <a:schemeClr val="tx1"/>
                          </a:solidFill>
                        </a:rPr>
                        <a:t>215.48</a:t>
                      </a:r>
                      <a:endParaRPr lang="zh-CN" altLang="en-US" dirty="0">
                        <a:solidFill>
                          <a:schemeClr val="tx1"/>
                        </a:solidFill>
                      </a:endParaRPr>
                    </a:p>
                  </a:txBody>
                  <a:tcPr/>
                </a:tc>
                <a:tc>
                  <a:txBody>
                    <a:bodyPr/>
                    <a:lstStyle/>
                    <a:p>
                      <a:r>
                        <a:rPr lang="en-US" altLang="zh-CN" dirty="0" smtClean="0">
                          <a:solidFill>
                            <a:schemeClr val="tx1"/>
                          </a:solidFill>
                        </a:rPr>
                        <a:t>210.01</a:t>
                      </a:r>
                      <a:endParaRPr lang="zh-CN" altLang="en-US" dirty="0">
                        <a:solidFill>
                          <a:schemeClr val="tx1"/>
                        </a:solidFill>
                      </a:endParaRPr>
                    </a:p>
                  </a:txBody>
                  <a:tcPr/>
                </a:tc>
              </a:tr>
            </a:tbl>
          </a:graphicData>
        </a:graphic>
      </p:graphicFrame>
      <p:sp>
        <p:nvSpPr>
          <p:cNvPr id="7" name="矩形 6"/>
          <p:cNvSpPr/>
          <p:nvPr/>
        </p:nvSpPr>
        <p:spPr>
          <a:xfrm>
            <a:off x="467544" y="2212047"/>
            <a:ext cx="8208912" cy="461665"/>
          </a:xfrm>
          <a:prstGeom prst="rect">
            <a:avLst/>
          </a:prstGeom>
        </p:spPr>
        <p:txBody>
          <a:bodyPr wrap="square">
            <a:spAutoFit/>
          </a:bodyPr>
          <a:lstStyle/>
          <a:p>
            <a:r>
              <a:rPr lang="en-US" altLang="zh-CN" sz="2400" dirty="0"/>
              <a:t>Experimental results </a:t>
            </a:r>
            <a:r>
              <a:rPr lang="en-US" altLang="zh-CN" sz="2400" dirty="0" smtClean="0"/>
              <a:t>of </a:t>
            </a:r>
            <a:r>
              <a:rPr lang="en-US" altLang="zh-CN" sz="2400" dirty="0" err="1" smtClean="0"/>
              <a:t>FuzzyPD</a:t>
            </a:r>
            <a:r>
              <a:rPr lang="en-US" altLang="zh-CN" sz="2400" dirty="0" smtClean="0"/>
              <a:t> and </a:t>
            </a:r>
            <a:r>
              <a:rPr lang="en-US" altLang="zh-CN" sz="2400" dirty="0" err="1"/>
              <a:t>WebPIE</a:t>
            </a:r>
            <a:endParaRPr lang="zh-CN" altLang="en-US" sz="2400" dirty="0"/>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1221262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buNone/>
            </a:pPr>
            <a:r>
              <a:rPr lang="en-US" dirty="0" smtClean="0"/>
              <a:t>Agenda  </a:t>
            </a:r>
            <a:endParaRPr lang="en-US" dirty="0"/>
          </a:p>
        </p:txBody>
      </p:sp>
      <p:sp>
        <p:nvSpPr>
          <p:cNvPr id="41" name="Text Placeholder 40"/>
          <p:cNvSpPr>
            <a:spLocks noGrp="1"/>
          </p:cNvSpPr>
          <p:nvPr>
            <p:ph type="body" sz="quarter" idx="16"/>
          </p:nvPr>
        </p:nvSpPr>
        <p:spPr>
          <a:xfrm>
            <a:off x="2362200" y="1447800"/>
            <a:ext cx="6629400" cy="838200"/>
          </a:xfrm>
        </p:spPr>
        <p:txBody>
          <a:bodyPr>
            <a:normAutofit/>
          </a:bodyPr>
          <a:lstStyle/>
          <a:p>
            <a:pPr lvl="0"/>
            <a:r>
              <a:rPr lang="en-US" sz="2000" b="1" dirty="0" smtClean="0">
                <a:solidFill>
                  <a:srgbClr val="EDBF53"/>
                </a:solidFill>
              </a:rPr>
              <a:t>Motivations and Overview of Background Knowledge (Jeff, </a:t>
            </a:r>
            <a:r>
              <a:rPr lang="en-US" sz="2000" b="1" dirty="0" err="1" smtClean="0">
                <a:solidFill>
                  <a:srgbClr val="EDBF53"/>
                </a:solidFill>
              </a:rPr>
              <a:t>Ilias</a:t>
            </a:r>
            <a:r>
              <a:rPr lang="en-US" sz="2000" b="1" dirty="0" smtClean="0">
                <a:solidFill>
                  <a:srgbClr val="EDBF53"/>
                </a:solidFill>
              </a:rPr>
              <a:t>)</a:t>
            </a:r>
          </a:p>
          <a:p>
            <a:endParaRPr lang="en-US" sz="2000" b="1" dirty="0"/>
          </a:p>
        </p:txBody>
      </p:sp>
      <p:sp>
        <p:nvSpPr>
          <p:cNvPr id="42" name="Text Placeholder 41"/>
          <p:cNvSpPr>
            <a:spLocks noGrp="1"/>
          </p:cNvSpPr>
          <p:nvPr>
            <p:ph type="body" sz="quarter" idx="17"/>
          </p:nvPr>
        </p:nvSpPr>
        <p:spPr>
          <a:xfrm>
            <a:off x="2362200" y="2266950"/>
            <a:ext cx="6629400" cy="838200"/>
          </a:xfrm>
        </p:spPr>
        <p:txBody>
          <a:bodyPr>
            <a:noAutofit/>
          </a:bodyPr>
          <a:lstStyle/>
          <a:p>
            <a:pPr lvl="0"/>
            <a:r>
              <a:rPr lang="en-US" sz="2000" b="1" dirty="0"/>
              <a:t>Scalable OWL 2 DL reasoning based on approximation and divide-and-conquer </a:t>
            </a:r>
            <a:r>
              <a:rPr lang="en-US" sz="2000" b="1" dirty="0" smtClean="0"/>
              <a:t>approaches (Jeff)</a:t>
            </a:r>
            <a:endParaRPr lang="en-US" sz="2000" dirty="0"/>
          </a:p>
        </p:txBody>
      </p:sp>
      <p:sp>
        <p:nvSpPr>
          <p:cNvPr id="43" name="Text Placeholder 42"/>
          <p:cNvSpPr>
            <a:spLocks noGrp="1"/>
          </p:cNvSpPr>
          <p:nvPr>
            <p:ph type="body" sz="quarter" idx="18"/>
          </p:nvPr>
        </p:nvSpPr>
        <p:spPr>
          <a:xfrm>
            <a:off x="2362200" y="4648200"/>
            <a:ext cx="6629400" cy="838200"/>
          </a:xfrm>
        </p:spPr>
        <p:txBody>
          <a:bodyPr>
            <a:normAutofit/>
          </a:bodyPr>
          <a:lstStyle/>
          <a:p>
            <a:pPr lvl="0"/>
            <a:r>
              <a:rPr lang="en-US" sz="2000" b="1" dirty="0"/>
              <a:t>Large Scale Non-Monotonic </a:t>
            </a:r>
            <a:r>
              <a:rPr lang="en-US" sz="2000" b="1" dirty="0" smtClean="0"/>
              <a:t>Reasoning (</a:t>
            </a:r>
            <a:r>
              <a:rPr lang="en-US" sz="2000" b="1" dirty="0" err="1" smtClean="0"/>
              <a:t>Ilias</a:t>
            </a:r>
            <a:r>
              <a:rPr lang="en-US" sz="2000" b="1" dirty="0" smtClean="0"/>
              <a:t>)</a:t>
            </a:r>
            <a:endParaRPr lang="en-US" sz="2000" dirty="0"/>
          </a:p>
        </p:txBody>
      </p:sp>
      <p:sp>
        <p:nvSpPr>
          <p:cNvPr id="24" name="Right Arrow Callout 23"/>
          <p:cNvSpPr/>
          <p:nvPr/>
        </p:nvSpPr>
        <p:spPr>
          <a:xfrm>
            <a:off x="457200" y="1465200"/>
            <a:ext cx="1828800" cy="533400"/>
          </a:xfrm>
          <a:prstGeom prst="rightArrowCallout">
            <a:avLst/>
          </a:prstGeom>
          <a:solidFill>
            <a:schemeClr val="accent2">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9</a:t>
            </a:r>
            <a:r>
              <a:rPr lang="en-US" dirty="0" smtClean="0">
                <a:solidFill>
                  <a:schemeClr val="tx2">
                    <a:lumMod val="50000"/>
                  </a:schemeClr>
                </a:solidFill>
              </a:rPr>
              <a:t>:10am – 9:45am</a:t>
            </a:r>
            <a:endParaRPr lang="en-US" dirty="0">
              <a:solidFill>
                <a:schemeClr val="tx2">
                  <a:lumMod val="50000"/>
                </a:schemeClr>
              </a:solidFill>
            </a:endParaRPr>
          </a:p>
        </p:txBody>
      </p:sp>
      <p:sp>
        <p:nvSpPr>
          <p:cNvPr id="26" name="Right Arrow Callout 25"/>
          <p:cNvSpPr/>
          <p:nvPr/>
        </p:nvSpPr>
        <p:spPr>
          <a:xfrm>
            <a:off x="457200" y="2280000"/>
            <a:ext cx="1828800" cy="533400"/>
          </a:xfrm>
          <a:prstGeom prst="rightArrowCallout">
            <a:avLst/>
          </a:prstGeom>
          <a:solidFill>
            <a:schemeClr val="accent2">
              <a:lumMod val="40000"/>
              <a:lumOff val="60000"/>
              <a:alpha val="90000"/>
            </a:schemeClr>
          </a:solidFill>
          <a:ln>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lumMod val="75000"/>
                    <a:lumOff val="25000"/>
                  </a:schemeClr>
                </a:solidFill>
              </a:rPr>
              <a:t>9</a:t>
            </a:r>
            <a:r>
              <a:rPr lang="en-US" dirty="0" smtClean="0">
                <a:solidFill>
                  <a:schemeClr val="tx1">
                    <a:lumMod val="75000"/>
                    <a:lumOff val="25000"/>
                  </a:schemeClr>
                </a:solidFill>
              </a:rPr>
              <a:t>:45am – 10:30am</a:t>
            </a:r>
            <a:endParaRPr lang="en-US" dirty="0">
              <a:solidFill>
                <a:schemeClr val="tx1">
                  <a:lumMod val="75000"/>
                  <a:lumOff val="25000"/>
                </a:schemeClr>
              </a:solidFill>
            </a:endParaRPr>
          </a:p>
        </p:txBody>
      </p:sp>
      <p:sp>
        <p:nvSpPr>
          <p:cNvPr id="28" name="Right Arrow Callout 27"/>
          <p:cNvSpPr/>
          <p:nvPr/>
        </p:nvSpPr>
        <p:spPr>
          <a:xfrm>
            <a:off x="457200" y="3837750"/>
            <a:ext cx="1828800" cy="533400"/>
          </a:xfrm>
          <a:prstGeom prst="rightArrowCallout">
            <a:avLst/>
          </a:prstGeom>
          <a:solidFill>
            <a:schemeClr val="accent2">
              <a:lumMod val="60000"/>
              <a:lumOff val="40000"/>
              <a:alpha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tx1">
                    <a:lumMod val="75000"/>
                    <a:lumOff val="25000"/>
                  </a:schemeClr>
                </a:solidFill>
              </a:rPr>
              <a:t>11:00am – 11:45am</a:t>
            </a:r>
            <a:endParaRPr lang="en-US" dirty="0">
              <a:solidFill>
                <a:schemeClr val="tx1">
                  <a:lumMod val="75000"/>
                  <a:lumOff val="25000"/>
                </a:schemeClr>
              </a:solidFill>
            </a:endParaRPr>
          </a:p>
        </p:txBody>
      </p:sp>
      <p:sp>
        <p:nvSpPr>
          <p:cNvPr id="29" name="Right Arrow Callout 28"/>
          <p:cNvSpPr/>
          <p:nvPr/>
        </p:nvSpPr>
        <p:spPr>
          <a:xfrm>
            <a:off x="457200" y="4652550"/>
            <a:ext cx="1828800" cy="533400"/>
          </a:xfrm>
          <a:prstGeom prst="rightArrowCallout">
            <a:avLst/>
          </a:prstGeom>
          <a:solidFill>
            <a:schemeClr val="accent2">
              <a:lumMod val="75000"/>
              <a:alpha val="90000"/>
            </a:schemeClr>
          </a:solidFill>
          <a:ln>
            <a:solidFill>
              <a:schemeClr val="bg2">
                <a:lumMod val="9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accent1">
                    <a:lumMod val="20000"/>
                    <a:lumOff val="80000"/>
                  </a:schemeClr>
                </a:solidFill>
              </a:rPr>
              <a:t>11:45am – 12:30pm</a:t>
            </a:r>
            <a:endParaRPr lang="en-US" dirty="0">
              <a:solidFill>
                <a:schemeClr val="accent1">
                  <a:lumMod val="20000"/>
                  <a:lumOff val="80000"/>
                </a:schemeClr>
              </a:solidFill>
            </a:endParaRPr>
          </a:p>
        </p:txBody>
      </p:sp>
      <p:sp>
        <p:nvSpPr>
          <p:cNvPr id="46" name="Text Placeholder 45"/>
          <p:cNvSpPr>
            <a:spLocks noGrp="1"/>
          </p:cNvSpPr>
          <p:nvPr>
            <p:ph type="body" sz="quarter" idx="15"/>
          </p:nvPr>
        </p:nvSpPr>
        <p:spPr>
          <a:xfrm>
            <a:off x="2362200" y="3829050"/>
            <a:ext cx="6629400" cy="838200"/>
          </a:xfrm>
        </p:spPr>
        <p:txBody>
          <a:bodyPr>
            <a:normAutofit/>
          </a:bodyPr>
          <a:lstStyle/>
          <a:p>
            <a:pPr lvl="0"/>
            <a:r>
              <a:rPr lang="en-US" sz="2000" b="1" dirty="0" smtClean="0"/>
              <a:t>Distributed Reasoning in OWL 2 EL (Raghava)</a:t>
            </a:r>
            <a:endParaRPr lang="en-US" sz="2000" b="1" dirty="0"/>
          </a:p>
        </p:txBody>
      </p:sp>
      <p:sp>
        <p:nvSpPr>
          <p:cNvPr id="11" name="Right Arrow Callout 10"/>
          <p:cNvSpPr/>
          <p:nvPr/>
        </p:nvSpPr>
        <p:spPr>
          <a:xfrm>
            <a:off x="457200" y="3056700"/>
            <a:ext cx="1828800" cy="533400"/>
          </a:xfrm>
          <a:prstGeom prst="rightArrowCallout">
            <a:avLst/>
          </a:prstGeom>
          <a:solidFill>
            <a:schemeClr val="accent2">
              <a:lumMod val="60000"/>
              <a:lumOff val="40000"/>
              <a:alpha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solidFill>
                  <a:schemeClr val="tx1">
                    <a:lumMod val="75000"/>
                    <a:lumOff val="25000"/>
                  </a:schemeClr>
                </a:solidFill>
              </a:rPr>
              <a:t>10:</a:t>
            </a:r>
            <a:r>
              <a:rPr lang="en-US" dirty="0">
                <a:solidFill>
                  <a:schemeClr val="tx1">
                    <a:lumMod val="75000"/>
                    <a:lumOff val="25000"/>
                  </a:schemeClr>
                </a:solidFill>
              </a:rPr>
              <a:t>3</a:t>
            </a:r>
            <a:r>
              <a:rPr lang="en-US" dirty="0" smtClean="0">
                <a:solidFill>
                  <a:schemeClr val="tx1">
                    <a:lumMod val="75000"/>
                    <a:lumOff val="25000"/>
                  </a:schemeClr>
                </a:solidFill>
              </a:rPr>
              <a:t>0am – 11:00am</a:t>
            </a:r>
            <a:endParaRPr lang="en-US" dirty="0">
              <a:solidFill>
                <a:schemeClr val="tx1">
                  <a:lumMod val="75000"/>
                  <a:lumOff val="25000"/>
                </a:schemeClr>
              </a:solidFill>
            </a:endParaRPr>
          </a:p>
        </p:txBody>
      </p:sp>
      <p:sp>
        <p:nvSpPr>
          <p:cNvPr id="12" name="Text Placeholder 45"/>
          <p:cNvSpPr>
            <a:spLocks noGrp="1"/>
          </p:cNvSpPr>
          <p:nvPr>
            <p:ph type="body" sz="quarter" idx="15"/>
          </p:nvPr>
        </p:nvSpPr>
        <p:spPr>
          <a:xfrm>
            <a:off x="2362200" y="3048000"/>
            <a:ext cx="6629400" cy="838200"/>
          </a:xfrm>
        </p:spPr>
        <p:txBody>
          <a:bodyPr>
            <a:normAutofit/>
          </a:bodyPr>
          <a:lstStyle/>
          <a:p>
            <a:pPr lvl="0"/>
            <a:r>
              <a:rPr lang="en-US" sz="2000" b="1" dirty="0" smtClean="0"/>
              <a:t>Coffee break</a:t>
            </a:r>
            <a:endParaRPr lang="en-US" sz="2000" b="1"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68331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229600" cy="639763"/>
          </a:xfrm>
        </p:spPr>
        <p:txBody>
          <a:bodyPr>
            <a:normAutofit fontScale="90000"/>
          </a:bodyPr>
          <a:lstStyle/>
          <a:p>
            <a:pPr>
              <a:buNone/>
            </a:pPr>
            <a:r>
              <a:rPr lang="en-US" altLang="zh-CN" sz="4000" dirty="0"/>
              <a:t>Experiment result– </a:t>
            </a:r>
            <a:r>
              <a:rPr lang="en-US" altLang="zh-CN" sz="4000" dirty="0" err="1" smtClean="0"/>
              <a:t>fpdLUBM</a:t>
            </a:r>
            <a:r>
              <a:rPr lang="en-US" altLang="zh-CN" sz="4000" dirty="0" smtClean="0"/>
              <a:t> (cont’d)</a:t>
            </a:r>
            <a:endParaRPr lang="zh-CN" altLang="en-US" sz="4000" dirty="0"/>
          </a:p>
        </p:txBody>
      </p:sp>
      <p:graphicFrame>
        <p:nvGraphicFramePr>
          <p:cNvPr id="4" name="内容占位符 3"/>
          <p:cNvGraphicFramePr>
            <a:graphicFrameLocks noGrp="1"/>
          </p:cNvGraphicFramePr>
          <p:nvPr>
            <p:ph idx="1"/>
            <p:extLst>
              <p:ext uri="{D42A27DB-BD31-4B8C-83A1-F6EECF244321}">
                <p14:modId xmlns="" xmlns:p14="http://schemas.microsoft.com/office/powerpoint/2010/main" xmlns:p="http://schemas.openxmlformats.org/presentationml/2006/main" xmlns:r="http://schemas.openxmlformats.org/officeDocument/2006/relationships" xmlns:a="http://schemas.openxmlformats.org/drawingml/2006/main" val="3473726935"/>
              </p:ext>
            </p:extLst>
          </p:nvPr>
        </p:nvGraphicFramePr>
        <p:xfrm>
          <a:off x="457200" y="2942952"/>
          <a:ext cx="8229600" cy="185420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altLang="zh-CN" dirty="0" smtClean="0"/>
                        <a:t>Number of units</a:t>
                      </a:r>
                      <a:endParaRPr lang="zh-CN" altLang="en-US" dirty="0"/>
                    </a:p>
                  </a:txBody>
                  <a:tcPr/>
                </a:tc>
                <a:tc>
                  <a:txBody>
                    <a:bodyPr/>
                    <a:lstStyle/>
                    <a:p>
                      <a:r>
                        <a:rPr lang="en-US" altLang="zh-CN" dirty="0" smtClean="0"/>
                        <a:t>Time(minutes)</a:t>
                      </a:r>
                      <a:endParaRPr lang="zh-CN" altLang="en-US" dirty="0"/>
                    </a:p>
                  </a:txBody>
                  <a:tcPr/>
                </a:tc>
                <a:tc>
                  <a:txBody>
                    <a:bodyPr/>
                    <a:lstStyle/>
                    <a:p>
                      <a:r>
                        <a:rPr lang="en-US" altLang="zh-CN" dirty="0" smtClean="0"/>
                        <a:t>Speedup</a:t>
                      </a:r>
                      <a:endParaRPr lang="zh-CN" altLang="en-US" dirty="0"/>
                    </a:p>
                  </a:txBody>
                  <a:tcPr/>
                </a:tc>
              </a:tr>
              <a:tr h="370840">
                <a:tc>
                  <a:txBody>
                    <a:bodyPr/>
                    <a:lstStyle/>
                    <a:p>
                      <a:r>
                        <a:rPr lang="en-US" altLang="zh-CN" dirty="0" smtClean="0"/>
                        <a:t>128</a:t>
                      </a:r>
                      <a:endParaRPr lang="zh-CN" altLang="en-US" dirty="0"/>
                    </a:p>
                  </a:txBody>
                  <a:tcPr/>
                </a:tc>
                <a:tc>
                  <a:txBody>
                    <a:bodyPr/>
                    <a:lstStyle/>
                    <a:p>
                      <a:r>
                        <a:rPr lang="en-US" altLang="zh-CN" dirty="0" smtClean="0"/>
                        <a:t>38.80</a:t>
                      </a:r>
                      <a:endParaRPr lang="zh-CN" altLang="en-US" dirty="0"/>
                    </a:p>
                  </a:txBody>
                  <a:tcPr/>
                </a:tc>
                <a:tc>
                  <a:txBody>
                    <a:bodyPr/>
                    <a:lstStyle/>
                    <a:p>
                      <a:r>
                        <a:rPr lang="en-US" altLang="zh-CN" dirty="0" smtClean="0"/>
                        <a:t>4.01</a:t>
                      </a:r>
                      <a:endParaRPr lang="zh-CN" altLang="en-US" dirty="0"/>
                    </a:p>
                  </a:txBody>
                  <a:tcPr/>
                </a:tc>
              </a:tr>
              <a:tr h="370840">
                <a:tc>
                  <a:txBody>
                    <a:bodyPr/>
                    <a:lstStyle/>
                    <a:p>
                      <a:r>
                        <a:rPr lang="en-US" altLang="zh-CN" dirty="0" smtClean="0"/>
                        <a:t>64</a:t>
                      </a:r>
                      <a:endParaRPr lang="zh-CN" altLang="en-US" dirty="0"/>
                    </a:p>
                  </a:txBody>
                  <a:tcPr/>
                </a:tc>
                <a:tc>
                  <a:txBody>
                    <a:bodyPr/>
                    <a:lstStyle/>
                    <a:p>
                      <a:r>
                        <a:rPr lang="en-US" altLang="zh-CN" dirty="0" smtClean="0"/>
                        <a:t>53.15</a:t>
                      </a:r>
                      <a:endParaRPr lang="zh-CN" altLang="en-US" dirty="0"/>
                    </a:p>
                  </a:txBody>
                  <a:tcPr/>
                </a:tc>
                <a:tc>
                  <a:txBody>
                    <a:bodyPr/>
                    <a:lstStyle/>
                    <a:p>
                      <a:r>
                        <a:rPr lang="en-US" altLang="zh-CN" dirty="0" smtClean="0"/>
                        <a:t>2.93</a:t>
                      </a:r>
                      <a:endParaRPr lang="zh-CN" altLang="en-US" dirty="0"/>
                    </a:p>
                  </a:txBody>
                  <a:tcPr/>
                </a:tc>
              </a:tr>
              <a:tr h="370840">
                <a:tc>
                  <a:txBody>
                    <a:bodyPr/>
                    <a:lstStyle/>
                    <a:p>
                      <a:r>
                        <a:rPr lang="en-US" altLang="zh-CN" dirty="0" smtClean="0"/>
                        <a:t>32</a:t>
                      </a:r>
                      <a:endParaRPr lang="zh-CN" altLang="en-US" dirty="0"/>
                    </a:p>
                  </a:txBody>
                  <a:tcPr/>
                </a:tc>
                <a:tc>
                  <a:txBody>
                    <a:bodyPr/>
                    <a:lstStyle/>
                    <a:p>
                      <a:r>
                        <a:rPr lang="en-US" altLang="zh-CN" dirty="0" smtClean="0"/>
                        <a:t>91.58</a:t>
                      </a:r>
                      <a:endParaRPr lang="zh-CN" altLang="en-US" dirty="0"/>
                    </a:p>
                  </a:txBody>
                  <a:tcPr/>
                </a:tc>
                <a:tc>
                  <a:txBody>
                    <a:bodyPr/>
                    <a:lstStyle/>
                    <a:p>
                      <a:r>
                        <a:rPr lang="en-US" altLang="zh-CN" dirty="0" smtClean="0"/>
                        <a:t>1.70</a:t>
                      </a:r>
                      <a:endParaRPr lang="zh-CN" altLang="en-US" dirty="0"/>
                    </a:p>
                  </a:txBody>
                  <a:tcPr/>
                </a:tc>
              </a:tr>
              <a:tr h="370840">
                <a:tc>
                  <a:txBody>
                    <a:bodyPr/>
                    <a:lstStyle/>
                    <a:p>
                      <a:r>
                        <a:rPr lang="en-US" altLang="zh-CN" dirty="0" smtClean="0"/>
                        <a:t>16</a:t>
                      </a:r>
                      <a:endParaRPr lang="zh-CN" altLang="en-US" dirty="0"/>
                    </a:p>
                  </a:txBody>
                  <a:tcPr/>
                </a:tc>
                <a:tc>
                  <a:txBody>
                    <a:bodyPr/>
                    <a:lstStyle/>
                    <a:p>
                      <a:r>
                        <a:rPr lang="en-US" altLang="zh-CN" dirty="0" smtClean="0"/>
                        <a:t>155.47</a:t>
                      </a:r>
                      <a:endParaRPr lang="zh-CN" altLang="en-US" dirty="0"/>
                    </a:p>
                  </a:txBody>
                  <a:tcPr/>
                </a:tc>
                <a:tc>
                  <a:txBody>
                    <a:bodyPr/>
                    <a:lstStyle/>
                    <a:p>
                      <a:r>
                        <a:rPr lang="en-US" altLang="zh-CN" dirty="0" smtClean="0"/>
                        <a:t>1.00</a:t>
                      </a:r>
                      <a:endParaRPr lang="zh-CN" altLang="en-US" dirty="0"/>
                    </a:p>
                  </a:txBody>
                  <a:tcPr/>
                </a:tc>
              </a:tr>
            </a:tbl>
          </a:graphicData>
        </a:graphic>
      </p:graphicFrame>
      <p:sp>
        <p:nvSpPr>
          <p:cNvPr id="5" name="矩形 4"/>
          <p:cNvSpPr/>
          <p:nvPr/>
        </p:nvSpPr>
        <p:spPr>
          <a:xfrm>
            <a:off x="467544" y="2175247"/>
            <a:ext cx="8208912" cy="461665"/>
          </a:xfrm>
          <a:prstGeom prst="rect">
            <a:avLst/>
          </a:prstGeom>
        </p:spPr>
        <p:txBody>
          <a:bodyPr wrap="square">
            <a:spAutoFit/>
          </a:bodyPr>
          <a:lstStyle/>
          <a:p>
            <a:r>
              <a:rPr lang="en-US" altLang="zh-CN" sz="2400" dirty="0"/>
              <a:t>Scalability over number of </a:t>
            </a:r>
            <a:r>
              <a:rPr lang="en-US" altLang="zh-CN" sz="2400" dirty="0" smtClean="0"/>
              <a:t>units</a:t>
            </a:r>
            <a:endParaRPr lang="zh-CN" altLang="en-US" sz="2400" dirty="0"/>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13906215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8" name="Picture 4" descr="C:\lab\current_work\iswc2011\fuzzypd\fig\time-versus-mappers.jpg"/>
          <p:cNvPicPr>
            <a:picLocks noChangeAspect="1" noChangeArrowheads="1"/>
          </p:cNvPicPr>
          <p:nvPr/>
        </p:nvPicPr>
        <p:blipFill>
          <a:blip r:embed="rId2" cstate="print">
            <a:clrChange>
              <a:clrFrom>
                <a:srgbClr val="FFFFFF"/>
              </a:clrFrom>
              <a:clrTo>
                <a:srgbClr val="FFFFFF">
                  <a:alpha val="0"/>
                </a:srgbClr>
              </a:clrTo>
            </a:clrChange>
            <a:alphaModFix/>
            <a:lum bright="-80000"/>
            <a:extLst>
              <a:ext uri="{28A0092B-C50C-407E-A947-70E740481C1C}">
                <a14:useLocalDpi xmlns="" xmlns:a14="http://schemas.microsoft.com/office/drawing/2010/main" xmlns:p="http://schemas.openxmlformats.org/presentationml/2006/main" xmlns:r="http://schemas.openxmlformats.org/officeDocument/2006/relationships" xmlns:a="http://schemas.openxmlformats.org/drawingml/2006/main" val="0"/>
              </a:ext>
            </a:extLst>
          </a:blip>
          <a:srcRect/>
          <a:stretch>
            <a:fillRect/>
          </a:stretch>
        </p:blipFill>
        <p:spPr bwMode="auto">
          <a:xfrm>
            <a:off x="1513220" y="2120757"/>
            <a:ext cx="6083115" cy="4332579"/>
          </a:xfrm>
          <a:prstGeom prst="rect">
            <a:avLst/>
          </a:prstGeom>
          <a:noFill/>
          <a:extLst>
            <a:ext uri="{909E8E84-426E-40DD-AFC4-6F175D3DCCD1}">
              <a14:hiddenFill xmlns="" xmlns:a14="http://schemas.microsoft.com/office/drawing/2010/main" xmlns:p="http://schemas.openxmlformats.org/presentationml/2006/main" xmlns:r="http://schemas.openxmlformats.org/officeDocument/2006/relationships" xmlns:a="http://schemas.openxmlformats.org/drawingml/2006/main">
                <a:solidFill>
                  <a:srgbClr val="FFFFFF"/>
                </a:solidFill>
              </a14:hiddenFill>
            </a:ext>
          </a:extLst>
        </p:spPr>
      </p:pic>
      <p:sp>
        <p:nvSpPr>
          <p:cNvPr id="2" name="标题 1"/>
          <p:cNvSpPr>
            <a:spLocks noGrp="1"/>
          </p:cNvSpPr>
          <p:nvPr>
            <p:ph type="title"/>
          </p:nvPr>
        </p:nvSpPr>
        <p:spPr>
          <a:xfrm>
            <a:off x="0" y="76200"/>
            <a:ext cx="8229600" cy="639763"/>
          </a:xfrm>
        </p:spPr>
        <p:txBody>
          <a:bodyPr>
            <a:normAutofit fontScale="90000"/>
          </a:bodyPr>
          <a:lstStyle/>
          <a:p>
            <a:pPr>
              <a:buNone/>
            </a:pPr>
            <a:r>
              <a:rPr lang="en-US" altLang="zh-CN" sz="4000" dirty="0"/>
              <a:t>Experiment result– </a:t>
            </a:r>
            <a:r>
              <a:rPr lang="en-US" altLang="zh-CN" sz="4000" dirty="0" err="1" smtClean="0"/>
              <a:t>fpdLUBM</a:t>
            </a:r>
            <a:r>
              <a:rPr lang="en-US" altLang="zh-CN" sz="4000" dirty="0" smtClean="0"/>
              <a:t> (cont’d</a:t>
            </a:r>
            <a:r>
              <a:rPr lang="en-US" altLang="zh-CN" sz="4000" dirty="0"/>
              <a:t>)</a:t>
            </a:r>
            <a:endParaRPr lang="zh-CN" altLang="en-US" sz="4000" dirty="0"/>
          </a:p>
        </p:txBody>
      </p:sp>
      <p:sp>
        <p:nvSpPr>
          <p:cNvPr id="4" name="矩形 3"/>
          <p:cNvSpPr/>
          <p:nvPr/>
        </p:nvSpPr>
        <p:spPr>
          <a:xfrm>
            <a:off x="467544" y="1889925"/>
            <a:ext cx="8208912" cy="461665"/>
          </a:xfrm>
          <a:prstGeom prst="rect">
            <a:avLst/>
          </a:prstGeom>
        </p:spPr>
        <p:txBody>
          <a:bodyPr wrap="square">
            <a:spAutoFit/>
          </a:bodyPr>
          <a:lstStyle/>
          <a:p>
            <a:r>
              <a:rPr lang="en-US" altLang="zh-CN" sz="2400" dirty="0"/>
              <a:t>Scalability over number of </a:t>
            </a:r>
            <a:r>
              <a:rPr lang="en-US" altLang="zh-CN" sz="2400" dirty="0" smtClean="0"/>
              <a:t>units</a:t>
            </a:r>
            <a:endParaRPr lang="zh-CN" altLang="en-US" sz="2400" dirty="0"/>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19851187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a:xfrm>
            <a:off x="0" y="76200"/>
            <a:ext cx="8229600" cy="639763"/>
          </a:xfrm>
        </p:spPr>
        <p:txBody>
          <a:bodyPr>
            <a:normAutofit fontScale="90000"/>
          </a:bodyPr>
          <a:lstStyle/>
          <a:p>
            <a:pPr>
              <a:buNone/>
            </a:pPr>
            <a:r>
              <a:rPr lang="en-US" altLang="zh-CN" sz="4000" dirty="0"/>
              <a:t>Experiment result– </a:t>
            </a:r>
            <a:r>
              <a:rPr lang="en-US" altLang="zh-CN" sz="4000" dirty="0" err="1" smtClean="0"/>
              <a:t>fpdLUBM</a:t>
            </a:r>
            <a:r>
              <a:rPr lang="en-US" altLang="zh-CN" sz="4000" dirty="0" smtClean="0"/>
              <a:t> (cont’d</a:t>
            </a:r>
            <a:r>
              <a:rPr lang="en-US" altLang="zh-CN" sz="4000" dirty="0"/>
              <a:t>)</a:t>
            </a:r>
            <a:endParaRPr lang="zh-CN" altLang="en-US" sz="4000" dirty="0"/>
          </a:p>
        </p:txBody>
      </p:sp>
      <p:graphicFrame>
        <p:nvGraphicFramePr>
          <p:cNvPr id="4" name="内容占位符 3"/>
          <p:cNvGraphicFramePr>
            <a:graphicFrameLocks noGrp="1"/>
          </p:cNvGraphicFramePr>
          <p:nvPr>
            <p:ph idx="1"/>
            <p:extLst>
              <p:ext uri="{D42A27DB-BD31-4B8C-83A1-F6EECF244321}">
                <p14:modId xmlns="" xmlns:p14="http://schemas.microsoft.com/office/powerpoint/2010/main" xmlns:p="http://schemas.openxmlformats.org/presentationml/2006/main" xmlns:r="http://schemas.openxmlformats.org/officeDocument/2006/relationships" xmlns:a="http://schemas.openxmlformats.org/drawingml/2006/main" val="903450233"/>
              </p:ext>
            </p:extLst>
          </p:nvPr>
        </p:nvGraphicFramePr>
        <p:xfrm>
          <a:off x="457200" y="2543408"/>
          <a:ext cx="8229600" cy="2123440"/>
        </p:xfrm>
        <a:graphic>
          <a:graphicData uri="http://schemas.openxmlformats.org/drawingml/2006/table">
            <a:tbl>
              <a:tblPr firstRow="1" bandRow="1">
                <a:tableStyleId>{5C22544A-7EE6-4342-B048-85BDC9FD1C3A}</a:tableStyleId>
              </a:tblPr>
              <a:tblGrid>
                <a:gridCol w="1645920"/>
                <a:gridCol w="1532776"/>
                <a:gridCol w="1584176"/>
                <a:gridCol w="1584176"/>
                <a:gridCol w="1882552"/>
              </a:tblGrid>
              <a:tr h="370840">
                <a:tc>
                  <a:txBody>
                    <a:bodyPr/>
                    <a:lstStyle/>
                    <a:p>
                      <a:r>
                        <a:rPr lang="en-US" altLang="zh-CN" dirty="0" smtClean="0"/>
                        <a:t>Number of universities</a:t>
                      </a:r>
                      <a:endParaRPr lang="zh-CN" altLang="en-US" dirty="0"/>
                    </a:p>
                  </a:txBody>
                  <a:tcPr/>
                </a:tc>
                <a:tc>
                  <a:txBody>
                    <a:bodyPr/>
                    <a:lstStyle/>
                    <a:p>
                      <a:r>
                        <a:rPr lang="en-US" altLang="zh-CN" dirty="0" smtClean="0"/>
                        <a:t>Input (</a:t>
                      </a:r>
                      <a:r>
                        <a:rPr lang="en-US" altLang="zh-CN" dirty="0" err="1" smtClean="0"/>
                        <a:t>Mtriples</a:t>
                      </a:r>
                      <a:r>
                        <a:rPr lang="en-US" altLang="zh-CN" dirty="0" smtClean="0"/>
                        <a:t>)</a:t>
                      </a:r>
                      <a:endParaRPr lang="zh-CN" altLang="en-US" dirty="0"/>
                    </a:p>
                  </a:txBody>
                  <a:tcPr/>
                </a:tc>
                <a:tc>
                  <a:txBody>
                    <a:bodyPr/>
                    <a:lstStyle/>
                    <a:p>
                      <a:r>
                        <a:rPr lang="en-US" altLang="zh-CN" dirty="0" smtClean="0"/>
                        <a:t>Output (</a:t>
                      </a:r>
                      <a:r>
                        <a:rPr lang="en-US" altLang="zh-CN" dirty="0" err="1" smtClean="0"/>
                        <a:t>Mtriples</a:t>
                      </a:r>
                      <a:r>
                        <a:rPr lang="en-US" altLang="zh-CN" dirty="0" smtClean="0"/>
                        <a:t>)</a:t>
                      </a:r>
                      <a:endParaRPr lang="zh-CN" altLang="en-US" dirty="0"/>
                    </a:p>
                  </a:txBody>
                  <a:tcPr/>
                </a:tc>
                <a:tc>
                  <a:txBody>
                    <a:bodyPr/>
                    <a:lstStyle/>
                    <a:p>
                      <a:r>
                        <a:rPr lang="en-US" altLang="zh-CN" dirty="0" smtClean="0"/>
                        <a:t>Time (minutes)</a:t>
                      </a:r>
                      <a:endParaRPr lang="zh-CN" altLang="en-US" dirty="0"/>
                    </a:p>
                  </a:txBody>
                  <a:tcPr/>
                </a:tc>
                <a:tc>
                  <a:txBody>
                    <a:bodyPr/>
                    <a:lstStyle/>
                    <a:p>
                      <a:r>
                        <a:rPr lang="en-US" altLang="zh-CN" dirty="0" smtClean="0"/>
                        <a:t>Throughput</a:t>
                      </a:r>
                      <a:r>
                        <a:rPr lang="en-US" altLang="zh-CN" baseline="0" dirty="0" smtClean="0"/>
                        <a:t> (</a:t>
                      </a:r>
                      <a:r>
                        <a:rPr lang="en-US" altLang="zh-CN" baseline="0" dirty="0" err="1" smtClean="0"/>
                        <a:t>Ktriples</a:t>
                      </a:r>
                      <a:r>
                        <a:rPr lang="en-US" altLang="zh-CN" baseline="0" dirty="0" smtClean="0"/>
                        <a:t>/second)</a:t>
                      </a:r>
                      <a:endParaRPr lang="zh-CN" altLang="en-US" dirty="0"/>
                    </a:p>
                  </a:txBody>
                  <a:tcPr/>
                </a:tc>
              </a:tr>
              <a:tr h="370840">
                <a:tc>
                  <a:txBody>
                    <a:bodyPr/>
                    <a:lstStyle/>
                    <a:p>
                      <a:r>
                        <a:rPr lang="en-US" altLang="zh-CN" dirty="0" smtClean="0"/>
                        <a:t>1000</a:t>
                      </a:r>
                    </a:p>
                  </a:txBody>
                  <a:tcPr/>
                </a:tc>
                <a:tc>
                  <a:txBody>
                    <a:bodyPr/>
                    <a:lstStyle/>
                    <a:p>
                      <a:r>
                        <a:rPr lang="en-US" altLang="zh-CN" dirty="0" smtClean="0"/>
                        <a:t>155.51</a:t>
                      </a:r>
                      <a:endParaRPr lang="zh-CN" altLang="en-US" dirty="0"/>
                    </a:p>
                  </a:txBody>
                  <a:tcPr/>
                </a:tc>
                <a:tc>
                  <a:txBody>
                    <a:bodyPr/>
                    <a:lstStyle/>
                    <a:p>
                      <a:r>
                        <a:rPr lang="en-US" altLang="zh-CN" dirty="0" smtClean="0"/>
                        <a:t>92.01</a:t>
                      </a:r>
                      <a:endParaRPr lang="zh-CN" altLang="en-US" dirty="0"/>
                    </a:p>
                  </a:txBody>
                  <a:tcPr/>
                </a:tc>
                <a:tc>
                  <a:txBody>
                    <a:bodyPr/>
                    <a:lstStyle/>
                    <a:p>
                      <a:r>
                        <a:rPr lang="en-US" altLang="zh-CN" dirty="0" smtClean="0"/>
                        <a:t>38.8</a:t>
                      </a:r>
                      <a:endParaRPr lang="zh-CN" altLang="en-US" dirty="0"/>
                    </a:p>
                  </a:txBody>
                  <a:tcPr/>
                </a:tc>
                <a:tc>
                  <a:txBody>
                    <a:bodyPr/>
                    <a:lstStyle/>
                    <a:p>
                      <a:r>
                        <a:rPr lang="en-US" altLang="zh-CN" dirty="0" smtClean="0"/>
                        <a:t>39.52</a:t>
                      </a:r>
                      <a:endParaRPr lang="zh-CN" altLang="en-US" dirty="0"/>
                    </a:p>
                  </a:txBody>
                  <a:tcPr/>
                </a:tc>
              </a:tr>
              <a:tr h="370840">
                <a:tc>
                  <a:txBody>
                    <a:bodyPr/>
                    <a:lstStyle/>
                    <a:p>
                      <a:r>
                        <a:rPr lang="en-US" altLang="zh-CN" dirty="0" smtClean="0"/>
                        <a:t>2000</a:t>
                      </a:r>
                      <a:endParaRPr lang="zh-CN" altLang="en-US" dirty="0"/>
                    </a:p>
                  </a:txBody>
                  <a:tcPr/>
                </a:tc>
                <a:tc>
                  <a:txBody>
                    <a:bodyPr/>
                    <a:lstStyle/>
                    <a:p>
                      <a:r>
                        <a:rPr lang="en-US" altLang="zh-CN" dirty="0" smtClean="0"/>
                        <a:t>310.71</a:t>
                      </a:r>
                      <a:endParaRPr lang="zh-CN" altLang="en-US" dirty="0"/>
                    </a:p>
                  </a:txBody>
                  <a:tcPr/>
                </a:tc>
                <a:tc>
                  <a:txBody>
                    <a:bodyPr/>
                    <a:lstStyle/>
                    <a:p>
                      <a:r>
                        <a:rPr lang="en-US" altLang="zh-CN" dirty="0" smtClean="0"/>
                        <a:t>185.97</a:t>
                      </a:r>
                      <a:endParaRPr lang="zh-CN" altLang="en-US" dirty="0"/>
                    </a:p>
                  </a:txBody>
                  <a:tcPr/>
                </a:tc>
                <a:tc>
                  <a:txBody>
                    <a:bodyPr/>
                    <a:lstStyle/>
                    <a:p>
                      <a:r>
                        <a:rPr lang="en-US" altLang="zh-CN" dirty="0" smtClean="0"/>
                        <a:t>66.97</a:t>
                      </a:r>
                      <a:endParaRPr lang="zh-CN" altLang="en-US" dirty="0"/>
                    </a:p>
                  </a:txBody>
                  <a:tcPr/>
                </a:tc>
                <a:tc>
                  <a:txBody>
                    <a:bodyPr/>
                    <a:lstStyle/>
                    <a:p>
                      <a:r>
                        <a:rPr lang="en-US" altLang="zh-CN" dirty="0" smtClean="0"/>
                        <a:t>46.28</a:t>
                      </a:r>
                      <a:endParaRPr lang="zh-CN" altLang="en-US" dirty="0"/>
                    </a:p>
                  </a:txBody>
                  <a:tcPr/>
                </a:tc>
              </a:tr>
              <a:tr h="370840">
                <a:tc>
                  <a:txBody>
                    <a:bodyPr/>
                    <a:lstStyle/>
                    <a:p>
                      <a:r>
                        <a:rPr lang="en-US" altLang="zh-CN" dirty="0" smtClean="0"/>
                        <a:t>4000</a:t>
                      </a:r>
                      <a:endParaRPr lang="zh-CN" altLang="en-US" dirty="0"/>
                    </a:p>
                  </a:txBody>
                  <a:tcPr/>
                </a:tc>
                <a:tc>
                  <a:txBody>
                    <a:bodyPr/>
                    <a:lstStyle/>
                    <a:p>
                      <a:r>
                        <a:rPr lang="en-US" altLang="zh-CN" dirty="0" smtClean="0"/>
                        <a:t>621.46</a:t>
                      </a:r>
                      <a:endParaRPr lang="zh-CN" altLang="en-US" dirty="0"/>
                    </a:p>
                  </a:txBody>
                  <a:tcPr/>
                </a:tc>
                <a:tc>
                  <a:txBody>
                    <a:bodyPr/>
                    <a:lstStyle/>
                    <a:p>
                      <a:r>
                        <a:rPr lang="en-US" altLang="zh-CN" dirty="0" smtClean="0"/>
                        <a:t>380.06</a:t>
                      </a:r>
                      <a:endParaRPr lang="zh-CN" altLang="en-US" dirty="0"/>
                    </a:p>
                  </a:txBody>
                  <a:tcPr/>
                </a:tc>
                <a:tc>
                  <a:txBody>
                    <a:bodyPr/>
                    <a:lstStyle/>
                    <a:p>
                      <a:r>
                        <a:rPr lang="en-US" altLang="zh-CN" dirty="0" smtClean="0"/>
                        <a:t>110.40</a:t>
                      </a:r>
                      <a:endParaRPr lang="zh-CN" altLang="en-US" dirty="0"/>
                    </a:p>
                  </a:txBody>
                  <a:tcPr/>
                </a:tc>
                <a:tc>
                  <a:txBody>
                    <a:bodyPr/>
                    <a:lstStyle/>
                    <a:p>
                      <a:r>
                        <a:rPr lang="en-US" altLang="zh-CN" dirty="0" smtClean="0"/>
                        <a:t>57.37</a:t>
                      </a:r>
                      <a:endParaRPr lang="zh-CN" altLang="en-US" dirty="0"/>
                    </a:p>
                  </a:txBody>
                  <a:tcPr/>
                </a:tc>
              </a:tr>
              <a:tr h="370840">
                <a:tc>
                  <a:txBody>
                    <a:bodyPr/>
                    <a:lstStyle/>
                    <a:p>
                      <a:r>
                        <a:rPr lang="en-US" altLang="zh-CN" dirty="0" smtClean="0"/>
                        <a:t>8000</a:t>
                      </a:r>
                      <a:endParaRPr lang="zh-CN" altLang="en-US" dirty="0"/>
                    </a:p>
                  </a:txBody>
                  <a:tcPr/>
                </a:tc>
                <a:tc>
                  <a:txBody>
                    <a:bodyPr/>
                    <a:lstStyle/>
                    <a:p>
                      <a:r>
                        <a:rPr lang="en-US" altLang="zh-CN" dirty="0" smtClean="0"/>
                        <a:t>1243.20</a:t>
                      </a:r>
                      <a:endParaRPr lang="zh-CN" altLang="en-US" dirty="0"/>
                    </a:p>
                  </a:txBody>
                  <a:tcPr/>
                </a:tc>
                <a:tc>
                  <a:txBody>
                    <a:bodyPr/>
                    <a:lstStyle/>
                    <a:p>
                      <a:r>
                        <a:rPr lang="en-US" altLang="zh-CN" dirty="0" smtClean="0"/>
                        <a:t>792.54</a:t>
                      </a:r>
                      <a:endParaRPr lang="zh-CN" altLang="en-US" dirty="0"/>
                    </a:p>
                  </a:txBody>
                  <a:tcPr/>
                </a:tc>
                <a:tc>
                  <a:txBody>
                    <a:bodyPr/>
                    <a:lstStyle/>
                    <a:p>
                      <a:r>
                        <a:rPr lang="en-US" altLang="zh-CN" dirty="0" smtClean="0"/>
                        <a:t>215.50</a:t>
                      </a:r>
                      <a:endParaRPr lang="zh-CN" altLang="en-US" dirty="0"/>
                    </a:p>
                  </a:txBody>
                  <a:tcPr/>
                </a:tc>
                <a:tc>
                  <a:txBody>
                    <a:bodyPr/>
                    <a:lstStyle/>
                    <a:p>
                      <a:r>
                        <a:rPr lang="en-US" altLang="zh-CN" dirty="0" smtClean="0"/>
                        <a:t>61.29</a:t>
                      </a:r>
                      <a:endParaRPr lang="zh-CN" altLang="en-US" dirty="0"/>
                    </a:p>
                  </a:txBody>
                  <a:tcPr/>
                </a:tc>
              </a:tr>
            </a:tbl>
          </a:graphicData>
        </a:graphic>
      </p:graphicFrame>
      <p:sp>
        <p:nvSpPr>
          <p:cNvPr id="5" name="矩形 4"/>
          <p:cNvSpPr/>
          <p:nvPr/>
        </p:nvSpPr>
        <p:spPr>
          <a:xfrm>
            <a:off x="467544" y="2044943"/>
            <a:ext cx="8208912" cy="461665"/>
          </a:xfrm>
          <a:prstGeom prst="rect">
            <a:avLst/>
          </a:prstGeom>
        </p:spPr>
        <p:txBody>
          <a:bodyPr wrap="square">
            <a:spAutoFit/>
          </a:bodyPr>
          <a:lstStyle/>
          <a:p>
            <a:r>
              <a:rPr lang="en-US" altLang="zh-CN" sz="2400" dirty="0"/>
              <a:t>Scalability over </a:t>
            </a:r>
            <a:r>
              <a:rPr lang="en-US" altLang="zh-CN" sz="2400" dirty="0" smtClean="0"/>
              <a:t>data volume</a:t>
            </a:r>
            <a:endParaRPr lang="zh-CN" altLang="en-US" sz="2400" dirty="0"/>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2238273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None/>
            </a:pPr>
            <a:r>
              <a:rPr lang="en-US" dirty="0" smtClean="0"/>
              <a:t>Contact</a:t>
            </a:r>
            <a:endParaRPr lang="en-US" dirty="0"/>
          </a:p>
        </p:txBody>
      </p:sp>
      <p:sp>
        <p:nvSpPr>
          <p:cNvPr id="10" name="Content Placeholder 6"/>
          <p:cNvSpPr txBox="1">
            <a:spLocks/>
          </p:cNvSpPr>
          <p:nvPr/>
        </p:nvSpPr>
        <p:spPr>
          <a:xfrm>
            <a:off x="381000" y="1295399"/>
            <a:ext cx="8382000" cy="4267201"/>
          </a:xfrm>
          <a:prstGeom prst="rect">
            <a:avLst/>
          </a:prstGeom>
        </p:spPr>
        <p:txBody>
          <a:bodyPr/>
          <a:lstStyle>
            <a:lvl1pPr marL="173038" indent="-173038" algn="l" defTabSz="914400" rtl="0" eaLnBrk="1" latinLnBrk="0" hangingPunct="1">
              <a:lnSpc>
                <a:spcPct val="100000"/>
              </a:lnSpc>
              <a:spcBef>
                <a:spcPct val="20000"/>
              </a:spcBef>
              <a:buClr>
                <a:schemeClr val="bg1">
                  <a:lumMod val="95000"/>
                </a:schemeClr>
              </a:buClr>
              <a:buSzPct val="70000"/>
              <a:buFont typeface="Arial" pitchFamily="34" charset="0"/>
              <a:buChar char="•"/>
              <a:defRPr sz="3200" kern="1200">
                <a:solidFill>
                  <a:schemeClr val="bg1"/>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bg1">
                  <a:lumMod val="95000"/>
                </a:schemeClr>
              </a:buClr>
              <a:buSzPct val="70000"/>
              <a:buFont typeface="Arial" pitchFamily="34" charset="0"/>
              <a:buChar char="•"/>
              <a:defRPr sz="2800" kern="1200">
                <a:solidFill>
                  <a:schemeClr val="bg1"/>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400" kern="1200">
                <a:solidFill>
                  <a:schemeClr val="bg1"/>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For further questions, please contact Guilin </a:t>
            </a:r>
            <a:r>
              <a:rPr lang="en-US" dirty="0" err="1" smtClean="0"/>
              <a:t>Qi</a:t>
            </a:r>
            <a:r>
              <a:rPr lang="en-US" dirty="0" smtClean="0"/>
              <a:t> from </a:t>
            </a:r>
            <a:r>
              <a:rPr lang="en-US" dirty="0" smtClean="0"/>
              <a:t>Southeast University, </a:t>
            </a:r>
            <a:r>
              <a:rPr lang="en-US" dirty="0" smtClean="0"/>
              <a:t>China. Email is </a:t>
            </a:r>
            <a:r>
              <a:rPr lang="en-US" dirty="0" err="1" smtClean="0"/>
              <a:t>gqi</a:t>
            </a:r>
            <a:r>
              <a:rPr lang="en-US" dirty="0" err="1" smtClean="0"/>
              <a:t>@seu.edu.cn</a:t>
            </a:r>
            <a:endParaRPr lang="en-US" dirty="0" smtClean="0"/>
          </a:p>
          <a:p>
            <a:pPr marL="0" indent="0">
              <a:buNone/>
            </a:pPr>
            <a:endParaRPr lang="en-US" dirty="0" smtClean="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83940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buNone/>
            </a:pPr>
            <a:r>
              <a:rPr lang="en-US" dirty="0" smtClean="0"/>
              <a:t>Agenda  </a:t>
            </a:r>
            <a:endParaRPr lang="en-US" dirty="0"/>
          </a:p>
        </p:txBody>
      </p:sp>
      <p:sp>
        <p:nvSpPr>
          <p:cNvPr id="41" name="Text Placeholder 40"/>
          <p:cNvSpPr>
            <a:spLocks noGrp="1"/>
          </p:cNvSpPr>
          <p:nvPr>
            <p:ph type="body" sz="quarter" idx="16"/>
          </p:nvPr>
        </p:nvSpPr>
        <p:spPr>
          <a:xfrm>
            <a:off x="2362200" y="1447800"/>
            <a:ext cx="6629400" cy="838200"/>
          </a:xfrm>
        </p:spPr>
        <p:txBody>
          <a:bodyPr>
            <a:normAutofit/>
          </a:bodyPr>
          <a:lstStyle/>
          <a:p>
            <a:r>
              <a:rPr lang="en-US" sz="2000" b="1" dirty="0" smtClean="0"/>
              <a:t>Scalable </a:t>
            </a:r>
            <a:r>
              <a:rPr lang="en-US" sz="2000" b="1" dirty="0" smtClean="0"/>
              <a:t>RDFS Reasoning Using </a:t>
            </a:r>
            <a:r>
              <a:rPr lang="en-US" sz="2000" b="1" dirty="0" err="1" smtClean="0"/>
              <a:t>MapReduce</a:t>
            </a:r>
            <a:r>
              <a:rPr lang="en-US" sz="2000" b="1" dirty="0" smtClean="0"/>
              <a:t> (Raghava)</a:t>
            </a:r>
            <a:endParaRPr lang="en-US" sz="2000" b="1" dirty="0"/>
          </a:p>
        </p:txBody>
      </p:sp>
      <p:sp>
        <p:nvSpPr>
          <p:cNvPr id="42" name="Text Placeholder 41"/>
          <p:cNvSpPr>
            <a:spLocks noGrp="1"/>
          </p:cNvSpPr>
          <p:nvPr>
            <p:ph type="body" sz="quarter" idx="17"/>
          </p:nvPr>
        </p:nvSpPr>
        <p:spPr>
          <a:xfrm>
            <a:off x="2362200" y="2266950"/>
            <a:ext cx="6629400" cy="838200"/>
          </a:xfrm>
        </p:spPr>
        <p:txBody>
          <a:bodyPr>
            <a:noAutofit/>
          </a:bodyPr>
          <a:lstStyle/>
          <a:p>
            <a:pPr lvl="0"/>
            <a:r>
              <a:rPr lang="en-US" sz="2000" b="1" dirty="0" smtClean="0"/>
              <a:t>Applications (</a:t>
            </a:r>
            <a:r>
              <a:rPr lang="en-US" sz="2000" b="1" dirty="0" err="1" smtClean="0"/>
              <a:t>Raghava</a:t>
            </a:r>
            <a:r>
              <a:rPr lang="en-US" sz="2000" b="1" dirty="0" smtClean="0"/>
              <a:t>, Jeff)</a:t>
            </a:r>
            <a:endParaRPr lang="en-US" sz="2000" dirty="0"/>
          </a:p>
        </p:txBody>
      </p:sp>
      <p:sp>
        <p:nvSpPr>
          <p:cNvPr id="24" name="Right Arrow Callout 23"/>
          <p:cNvSpPr/>
          <p:nvPr/>
        </p:nvSpPr>
        <p:spPr>
          <a:xfrm>
            <a:off x="457200" y="1465200"/>
            <a:ext cx="1828800" cy="533400"/>
          </a:xfrm>
          <a:prstGeom prst="rightArrowCallout">
            <a:avLst/>
          </a:prstGeom>
          <a:solidFill>
            <a:schemeClr val="accent2">
              <a:lumMod val="20000"/>
              <a:lumOff val="8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50000"/>
                  </a:schemeClr>
                </a:solidFill>
              </a:rPr>
              <a:t>2:00pm – 2:45pm</a:t>
            </a:r>
            <a:endParaRPr lang="en-US" dirty="0">
              <a:solidFill>
                <a:schemeClr val="tx2">
                  <a:lumMod val="50000"/>
                </a:schemeClr>
              </a:solidFill>
            </a:endParaRPr>
          </a:p>
        </p:txBody>
      </p:sp>
      <p:sp>
        <p:nvSpPr>
          <p:cNvPr id="26" name="Right Arrow Callout 25"/>
          <p:cNvSpPr/>
          <p:nvPr/>
        </p:nvSpPr>
        <p:spPr>
          <a:xfrm>
            <a:off x="457200" y="2280000"/>
            <a:ext cx="1828800" cy="533400"/>
          </a:xfrm>
          <a:prstGeom prst="rightArrowCallout">
            <a:avLst/>
          </a:prstGeom>
          <a:solidFill>
            <a:schemeClr val="accent2">
              <a:lumMod val="40000"/>
              <a:lumOff val="60000"/>
              <a:alpha val="90000"/>
            </a:schemeClr>
          </a:solidFill>
          <a:ln>
            <a:solidFill>
              <a:schemeClr val="bg2">
                <a:lumMod val="9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lumMod val="75000"/>
                    <a:lumOff val="25000"/>
                  </a:schemeClr>
                </a:solidFill>
              </a:rPr>
              <a:t>2:45pm – 3:30pm</a:t>
            </a:r>
            <a:endParaRPr lang="en-US" dirty="0">
              <a:solidFill>
                <a:schemeClr val="tx1">
                  <a:lumMod val="75000"/>
                  <a:lumOff val="25000"/>
                </a:schemeClr>
              </a:solidFill>
            </a:endParaRPr>
          </a:p>
        </p:txBody>
      </p:sp>
      <p:sp>
        <p:nvSpPr>
          <p:cNvPr id="28" name="Right Arrow Callout 27"/>
          <p:cNvSpPr/>
          <p:nvPr/>
        </p:nvSpPr>
        <p:spPr>
          <a:xfrm>
            <a:off x="457200" y="3894900"/>
            <a:ext cx="1828800" cy="533400"/>
          </a:xfrm>
          <a:prstGeom prst="rightArrowCallout">
            <a:avLst/>
          </a:prstGeom>
          <a:solidFill>
            <a:schemeClr val="accent2">
              <a:lumMod val="60000"/>
              <a:lumOff val="40000"/>
              <a:alpha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solidFill>
                  <a:schemeClr val="tx1">
                    <a:lumMod val="75000"/>
                    <a:lumOff val="25000"/>
                  </a:schemeClr>
                </a:solidFill>
              </a:rPr>
              <a:t>4:00pm </a:t>
            </a:r>
            <a:r>
              <a:rPr lang="en-US" dirty="0" smtClean="0">
                <a:solidFill>
                  <a:schemeClr val="tx1">
                    <a:lumMod val="75000"/>
                    <a:lumOff val="25000"/>
                  </a:schemeClr>
                </a:solidFill>
              </a:rPr>
              <a:t>– 4:45pm</a:t>
            </a:r>
            <a:endParaRPr lang="en-US" dirty="0">
              <a:solidFill>
                <a:schemeClr val="tx1">
                  <a:lumMod val="75000"/>
                  <a:lumOff val="25000"/>
                </a:schemeClr>
              </a:solidFill>
            </a:endParaRPr>
          </a:p>
        </p:txBody>
      </p:sp>
      <p:sp>
        <p:nvSpPr>
          <p:cNvPr id="46" name="Text Placeholder 45"/>
          <p:cNvSpPr>
            <a:spLocks noGrp="1"/>
          </p:cNvSpPr>
          <p:nvPr>
            <p:ph type="body" sz="quarter" idx="15"/>
          </p:nvPr>
        </p:nvSpPr>
        <p:spPr>
          <a:xfrm>
            <a:off x="2362200" y="3886200"/>
            <a:ext cx="6629400" cy="838200"/>
          </a:xfrm>
        </p:spPr>
        <p:txBody>
          <a:bodyPr>
            <a:normAutofit/>
          </a:bodyPr>
          <a:lstStyle/>
          <a:p>
            <a:pPr lvl="0"/>
            <a:r>
              <a:rPr lang="en-US" sz="2000" b="1" dirty="0" smtClean="0"/>
              <a:t>Lesson Learned and Conclusions (Jeff)</a:t>
            </a:r>
            <a:endParaRPr lang="en-US" sz="2000" b="1" dirty="0"/>
          </a:p>
        </p:txBody>
      </p:sp>
      <p:sp>
        <p:nvSpPr>
          <p:cNvPr id="9" name="Right Arrow Callout 8"/>
          <p:cNvSpPr/>
          <p:nvPr/>
        </p:nvSpPr>
        <p:spPr>
          <a:xfrm>
            <a:off x="457200" y="3132900"/>
            <a:ext cx="1828800" cy="533400"/>
          </a:xfrm>
          <a:prstGeom prst="rightArrowCallout">
            <a:avLst/>
          </a:prstGeom>
          <a:solidFill>
            <a:schemeClr val="accent2">
              <a:lumMod val="60000"/>
              <a:lumOff val="40000"/>
              <a:alpha val="90000"/>
            </a:schemeClr>
          </a:solidFill>
          <a:ln>
            <a:solidFill>
              <a:schemeClr val="bg2">
                <a:lumMod val="9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lumMod val="75000"/>
                    <a:lumOff val="25000"/>
                  </a:schemeClr>
                </a:solidFill>
              </a:rPr>
              <a:t>3</a:t>
            </a:r>
            <a:r>
              <a:rPr lang="en-US" dirty="0" smtClean="0">
                <a:solidFill>
                  <a:schemeClr val="tx1">
                    <a:lumMod val="75000"/>
                    <a:lumOff val="25000"/>
                  </a:schemeClr>
                </a:solidFill>
              </a:rPr>
              <a:t>:30pm – </a:t>
            </a:r>
            <a:r>
              <a:rPr lang="en-US" dirty="0">
                <a:solidFill>
                  <a:schemeClr val="tx1">
                    <a:lumMod val="75000"/>
                    <a:lumOff val="25000"/>
                  </a:schemeClr>
                </a:solidFill>
              </a:rPr>
              <a:t>4</a:t>
            </a:r>
            <a:r>
              <a:rPr lang="en-US" dirty="0" smtClean="0">
                <a:solidFill>
                  <a:schemeClr val="tx1">
                    <a:lumMod val="75000"/>
                    <a:lumOff val="25000"/>
                  </a:schemeClr>
                </a:solidFill>
              </a:rPr>
              <a:t>:00</a:t>
            </a:r>
            <a:r>
              <a:rPr lang="en-US" dirty="0">
                <a:solidFill>
                  <a:schemeClr val="tx1">
                    <a:lumMod val="75000"/>
                    <a:lumOff val="25000"/>
                  </a:schemeClr>
                </a:solidFill>
              </a:rPr>
              <a:t>p</a:t>
            </a:r>
            <a:r>
              <a:rPr lang="en-US" dirty="0" smtClean="0">
                <a:solidFill>
                  <a:schemeClr val="tx1">
                    <a:lumMod val="75000"/>
                    <a:lumOff val="25000"/>
                  </a:schemeClr>
                </a:solidFill>
              </a:rPr>
              <a:t>m</a:t>
            </a:r>
            <a:endParaRPr lang="en-US" dirty="0">
              <a:solidFill>
                <a:schemeClr val="tx1">
                  <a:lumMod val="75000"/>
                  <a:lumOff val="25000"/>
                </a:schemeClr>
              </a:solidFill>
            </a:endParaRPr>
          </a:p>
        </p:txBody>
      </p:sp>
      <p:sp>
        <p:nvSpPr>
          <p:cNvPr id="10" name="Text Placeholder 45"/>
          <p:cNvSpPr>
            <a:spLocks noGrp="1"/>
          </p:cNvSpPr>
          <p:nvPr>
            <p:ph type="body" sz="quarter" idx="15"/>
          </p:nvPr>
        </p:nvSpPr>
        <p:spPr>
          <a:xfrm>
            <a:off x="2362200" y="3124200"/>
            <a:ext cx="6629400" cy="838200"/>
          </a:xfrm>
        </p:spPr>
        <p:txBody>
          <a:bodyPr>
            <a:normAutofit/>
          </a:bodyPr>
          <a:lstStyle/>
          <a:p>
            <a:pPr lvl="0"/>
            <a:r>
              <a:rPr lang="en-US" sz="2000" b="1" dirty="0" smtClean="0"/>
              <a:t>Coffee break</a:t>
            </a:r>
            <a:endParaRPr lang="en-US" sz="2000" b="1"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500083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None/>
            </a:pPr>
            <a:endParaRPr lang="en-US" dirty="0"/>
          </a:p>
        </p:txBody>
      </p:sp>
      <p:sp>
        <p:nvSpPr>
          <p:cNvPr id="10" name="Content Placeholder 6"/>
          <p:cNvSpPr txBox="1">
            <a:spLocks/>
          </p:cNvSpPr>
          <p:nvPr/>
        </p:nvSpPr>
        <p:spPr>
          <a:xfrm>
            <a:off x="381000" y="1295398"/>
            <a:ext cx="8382000" cy="3748719"/>
          </a:xfrm>
          <a:prstGeom prst="rect">
            <a:avLst/>
          </a:prstGeom>
        </p:spPr>
        <p:txBody>
          <a:bodyPr wrap="square">
            <a:noAutofit/>
          </a:bodyPr>
          <a:lstStyle>
            <a:lvl1pPr marL="173038" indent="-173038" algn="l" defTabSz="914400" rtl="0" eaLnBrk="1" latinLnBrk="0" hangingPunct="1">
              <a:lnSpc>
                <a:spcPct val="100000"/>
              </a:lnSpc>
              <a:spcBef>
                <a:spcPct val="20000"/>
              </a:spcBef>
              <a:buClr>
                <a:schemeClr val="bg1">
                  <a:lumMod val="95000"/>
                </a:schemeClr>
              </a:buClr>
              <a:buSzPct val="70000"/>
              <a:buFont typeface="Arial" pitchFamily="34" charset="0"/>
              <a:buChar char="•"/>
              <a:defRPr sz="3200" kern="1200">
                <a:solidFill>
                  <a:schemeClr val="bg1"/>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bg1">
                  <a:lumMod val="95000"/>
                </a:schemeClr>
              </a:buClr>
              <a:buSzPct val="70000"/>
              <a:buFont typeface="Arial" pitchFamily="34" charset="0"/>
              <a:buChar char="•"/>
              <a:defRPr sz="2800" kern="1200">
                <a:solidFill>
                  <a:schemeClr val="bg1"/>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400" kern="1200">
                <a:solidFill>
                  <a:schemeClr val="bg1"/>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600" dirty="0" smtClean="0"/>
              <a:t>Scalable RDF Reasoning </a:t>
            </a:r>
          </a:p>
          <a:p>
            <a:pPr marL="0" indent="0" algn="ctr">
              <a:buNone/>
            </a:pPr>
            <a:endParaRPr lang="en-US" sz="3600" dirty="0" smtClean="0"/>
          </a:p>
          <a:p>
            <a:pPr marL="0" indent="0" algn="ctr">
              <a:buNone/>
            </a:pPr>
            <a:r>
              <a:rPr lang="en-US" sz="2400" dirty="0" smtClean="0"/>
              <a:t>Raghava </a:t>
            </a:r>
            <a:r>
              <a:rPr lang="en-US" sz="2400" dirty="0" smtClean="0"/>
              <a:t>Mutharaju (on </a:t>
            </a:r>
            <a:r>
              <a:rPr lang="en-US" sz="2400" dirty="0" smtClean="0"/>
              <a:t>behalf of Guilin)</a:t>
            </a:r>
            <a:endParaRPr lang="en-US" sz="2400" dirty="0" smtClean="0"/>
          </a:p>
          <a:p>
            <a:pPr marL="0" indent="0" algn="ctr">
              <a:buNone/>
            </a:pPr>
            <a:endParaRPr lang="en-US" sz="2400" dirty="0" smtClean="0"/>
          </a:p>
          <a:p>
            <a:pPr marL="0" indent="0" algn="ctr">
              <a:buNone/>
            </a:pPr>
            <a:r>
              <a:rPr lang="en-US" sz="2400" dirty="0" smtClean="0"/>
              <a:t>Department of Computer Science,</a:t>
            </a:r>
          </a:p>
          <a:p>
            <a:pPr marL="0" indent="0" algn="ctr">
              <a:buNone/>
            </a:pPr>
            <a:r>
              <a:rPr lang="en-US" sz="2400" dirty="0" smtClean="0"/>
              <a:t>Wright State University, USA</a:t>
            </a:r>
          </a:p>
          <a:p>
            <a:pPr marL="0" indent="0" algn="ctr">
              <a:buNone/>
            </a:pPr>
            <a:endParaRPr lang="en-US" sz="2400" dirty="0" smtClean="0"/>
          </a:p>
        </p:txBody>
      </p:sp>
      <p:pic>
        <p:nvPicPr>
          <p:cNvPr id="4" name="Picture 3" descr="DaSeLab-logo.png"/>
          <p:cNvPicPr>
            <a:picLocks noChangeAspect="1"/>
          </p:cNvPicPr>
          <p:nvPr/>
        </p:nvPicPr>
        <p:blipFill>
          <a:blip r:embed="rId2"/>
          <a:stretch>
            <a:fillRect/>
          </a:stretch>
        </p:blipFill>
        <p:spPr>
          <a:xfrm>
            <a:off x="3810000" y="3048000"/>
            <a:ext cx="1447799" cy="43830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839405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304800" y="1295401"/>
            <a:ext cx="4495800" cy="4525964"/>
          </a:xfrm>
        </p:spPr>
        <p:txBody>
          <a:bodyPr>
            <a:normAutofit/>
          </a:bodyPr>
          <a:lstStyle/>
          <a:p>
            <a:r>
              <a:rPr lang="en-GB" sz="2800" dirty="0" smtClean="0"/>
              <a:t>RDFS Reasoning</a:t>
            </a:r>
            <a:endParaRPr lang="en-GB" sz="2800" dirty="0" smtClean="0"/>
          </a:p>
          <a:p>
            <a:pPr lvl="1"/>
            <a:r>
              <a:rPr lang="en-GB" sz="2800" dirty="0" err="1" smtClean="0"/>
              <a:t>MapReduce</a:t>
            </a:r>
            <a:endParaRPr lang="en-GB" sz="2800" dirty="0" smtClean="0"/>
          </a:p>
          <a:p>
            <a:pPr lvl="1"/>
            <a:r>
              <a:rPr lang="en-GB" sz="2800" dirty="0" smtClean="0"/>
              <a:t>MPI</a:t>
            </a:r>
          </a:p>
          <a:p>
            <a:r>
              <a:rPr lang="en-GB" sz="2800" dirty="0" smtClean="0"/>
              <a:t>Annotated RDF Reasoning</a:t>
            </a:r>
            <a:endParaRPr lang="en-GB" sz="2400" dirty="0" smtClean="0"/>
          </a:p>
          <a:p>
            <a:endParaRPr lang="en-GB" dirty="0" smtClean="0"/>
          </a:p>
          <a:p>
            <a:pPr lvl="1"/>
            <a:endParaRPr lang="en-GB" sz="2400" dirty="0" smtClean="0"/>
          </a:p>
        </p:txBody>
      </p:sp>
      <p:sp>
        <p:nvSpPr>
          <p:cNvPr id="4" name="Title 3"/>
          <p:cNvSpPr>
            <a:spLocks noGrp="1"/>
          </p:cNvSpPr>
          <p:nvPr>
            <p:ph type="title"/>
          </p:nvPr>
        </p:nvSpPr>
        <p:spPr/>
        <p:txBody>
          <a:bodyPr/>
          <a:lstStyle/>
          <a:p>
            <a:pPr>
              <a:buNone/>
            </a:pPr>
            <a:r>
              <a:rPr lang="en-US" dirty="0" smtClean="0"/>
              <a:t>Session Agenda</a:t>
            </a:r>
            <a:endParaRPr lang="en-US" dirty="0"/>
          </a:p>
        </p:txBody>
      </p:sp>
      <p:pic>
        <p:nvPicPr>
          <p:cNvPr id="16" name="Content Placeholder 15"/>
          <p:cNvPicPr>
            <a:picLocks noGrp="1" noChangeAspect="1"/>
          </p:cNvPicPr>
          <p:nvPr>
            <p:ph sz="half" idx="2"/>
          </p:nvPr>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410200" y="1219200"/>
            <a:ext cx="3200400" cy="3413761"/>
          </a:xfrm>
          <a:prstGeom prst="rect">
            <a:avLst/>
          </a:prstGeom>
          <a:ln w="53975" cap="rnd">
            <a:noFill/>
          </a:ln>
          <a:effectLst>
            <a:outerShdw blurRad="76200" dist="95250" dir="10500000" sx="97000" sy="23000" kx="900000" algn="br" rotWithShape="0">
              <a:srgbClr val="000000">
                <a:alpha val="20000"/>
              </a:srgbClr>
            </a:outerShdw>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842870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a:xfrm>
            <a:off x="0" y="-76200"/>
            <a:ext cx="8229600" cy="1143000"/>
          </a:xfrm>
        </p:spPr>
        <p:txBody>
          <a:bodyPr/>
          <a:lstStyle/>
          <a:p>
            <a:pPr>
              <a:buNone/>
            </a:pPr>
            <a:r>
              <a:rPr lang="en-US" altLang="zh-CN" dirty="0" smtClean="0"/>
              <a:t>Motivation</a:t>
            </a:r>
            <a:endParaRPr lang="zh-CN" altLang="en-US" dirty="0"/>
          </a:p>
        </p:txBody>
      </p:sp>
      <p:sp>
        <p:nvSpPr>
          <p:cNvPr id="3" name="内容占位符 2"/>
          <p:cNvSpPr>
            <a:spLocks noGrp="1"/>
          </p:cNvSpPr>
          <p:nvPr>
            <p:ph idx="1"/>
          </p:nvPr>
        </p:nvSpPr>
        <p:spPr/>
        <p:txBody>
          <a:bodyPr>
            <a:normAutofit fontScale="92500"/>
          </a:bodyPr>
          <a:lstStyle/>
          <a:p>
            <a:endParaRPr lang="en-US" altLang="zh-CN" dirty="0" smtClean="0"/>
          </a:p>
          <a:p>
            <a:r>
              <a:rPr lang="en-US" altLang="zh-CN" dirty="0" smtClean="0"/>
              <a:t>RDF </a:t>
            </a:r>
            <a:r>
              <a:rPr lang="en-US" altLang="zh-CN" dirty="0" smtClean="0"/>
              <a:t>is a W3C standard language for semantic data</a:t>
            </a:r>
          </a:p>
          <a:p>
            <a:pPr lvl="1"/>
            <a:r>
              <a:rPr lang="en-US" altLang="zh-CN" dirty="0" smtClean="0"/>
              <a:t>More and more RDF data are published as “linked” data</a:t>
            </a:r>
          </a:p>
          <a:p>
            <a:r>
              <a:rPr lang="en-US" altLang="zh-CN" dirty="0" smtClean="0"/>
              <a:t>There is an increasing interest in representing additional information on top of RDF</a:t>
            </a:r>
          </a:p>
          <a:p>
            <a:pPr lvl="1"/>
            <a:r>
              <a:rPr lang="en-US" altLang="zh-CN" dirty="0" smtClean="0"/>
              <a:t>Time, uncertainty, trust, and provenance</a:t>
            </a:r>
          </a:p>
          <a:p>
            <a:pPr lvl="1"/>
            <a:r>
              <a:rPr lang="en-US" altLang="zh-CN" dirty="0" smtClean="0"/>
              <a:t>=&gt; Annotated RDF(S)</a:t>
            </a:r>
          </a:p>
          <a:p>
            <a:r>
              <a:rPr lang="en-US" altLang="zh-CN" dirty="0" smtClean="0"/>
              <a:t>Large amount of data</a:t>
            </a:r>
          </a:p>
          <a:p>
            <a:pPr lvl="1"/>
            <a:r>
              <a:rPr lang="en-US" altLang="zh-CN" dirty="0" smtClean="0"/>
              <a:t>YAGO2</a:t>
            </a:r>
            <a:endParaRPr lang="en-US" altLang="zh-CN" dirty="0"/>
          </a:p>
          <a:p>
            <a:pPr lvl="1"/>
            <a:endParaRPr lang="zh-CN" altLang="en-US" dirty="0"/>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5902371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a:xfrm>
            <a:off x="76200" y="-76200"/>
            <a:ext cx="8229600" cy="1143000"/>
          </a:xfrm>
        </p:spPr>
        <p:txBody>
          <a:bodyPr/>
          <a:lstStyle/>
          <a:p>
            <a:pPr>
              <a:buNone/>
            </a:pPr>
            <a:r>
              <a:rPr lang="en-US" altLang="zh-CN" dirty="0" smtClean="0">
                <a:latin typeface="+mn-lt"/>
                <a:ea typeface="宋体" pitchFamily="2" charset="-122"/>
              </a:rPr>
              <a:t>Web of Data</a:t>
            </a:r>
            <a:endParaRPr lang="zh-CN" altLang="en-US" dirty="0" smtClean="0">
              <a:latin typeface="+mn-lt"/>
              <a:ea typeface="宋体" pitchFamily="2" charset="-122"/>
            </a:endParaRPr>
          </a:p>
        </p:txBody>
      </p:sp>
      <p:pic>
        <p:nvPicPr>
          <p:cNvPr id="8" name="Picture 29" descr="http://www.readwriteweb.com/images/freebase_logo_nov09.jpg"/>
          <p:cNvPicPr>
            <a:picLocks noChangeAspect="1" noChangeArrowheads="1"/>
          </p:cNvPicPr>
          <p:nvPr/>
        </p:nvPicPr>
        <p:blipFill>
          <a:blip r:embed="rId3" cstate="print"/>
          <a:srcRect/>
          <a:stretch>
            <a:fillRect/>
          </a:stretch>
        </p:blipFill>
        <p:spPr bwMode="auto">
          <a:xfrm>
            <a:off x="901200" y="2460104"/>
            <a:ext cx="1318846" cy="438151"/>
          </a:xfrm>
          <a:prstGeom prst="rect">
            <a:avLst/>
          </a:prstGeom>
          <a:noFill/>
        </p:spPr>
      </p:pic>
      <p:pic>
        <p:nvPicPr>
          <p:cNvPr id="9" name="Picture 33" descr="googlemetaweb_jul10.jpg"/>
          <p:cNvPicPr>
            <a:picLocks noChangeAspect="1" noChangeArrowheads="1"/>
          </p:cNvPicPr>
          <p:nvPr/>
        </p:nvPicPr>
        <p:blipFill>
          <a:blip r:embed="rId4" cstate="print"/>
          <a:srcRect/>
          <a:stretch>
            <a:fillRect/>
          </a:stretch>
        </p:blipFill>
        <p:spPr bwMode="auto">
          <a:xfrm>
            <a:off x="901200" y="1524000"/>
            <a:ext cx="1318846" cy="914401"/>
          </a:xfrm>
          <a:prstGeom prst="rect">
            <a:avLst/>
          </a:prstGeom>
          <a:noFill/>
        </p:spPr>
      </p:pic>
      <p:pic>
        <p:nvPicPr>
          <p:cNvPr id="10" name="Picture 2" descr="http://www.readwriteweb.com/images/linked_data_map_july09.jpg"/>
          <p:cNvPicPr>
            <a:picLocks noChangeAspect="1" noChangeArrowheads="1"/>
          </p:cNvPicPr>
          <p:nvPr/>
        </p:nvPicPr>
        <p:blipFill>
          <a:blip r:embed="rId5" cstate="print"/>
          <a:srcRect/>
          <a:stretch>
            <a:fillRect/>
          </a:stretch>
        </p:blipFill>
        <p:spPr bwMode="auto">
          <a:xfrm>
            <a:off x="3399692" y="990600"/>
            <a:ext cx="5363308" cy="4352926"/>
          </a:xfrm>
          <a:prstGeom prst="rect">
            <a:avLst/>
          </a:prstGeom>
          <a:noFill/>
        </p:spPr>
      </p:pic>
      <p:pic>
        <p:nvPicPr>
          <p:cNvPr id="11" name="Picture 4" descr="http://www.readwriteweb.com/images/dbpedia_logo_nov09.jpg"/>
          <p:cNvPicPr>
            <a:picLocks noChangeAspect="1" noChangeArrowheads="1"/>
          </p:cNvPicPr>
          <p:nvPr/>
        </p:nvPicPr>
        <p:blipFill>
          <a:blip r:embed="rId6" cstate="print"/>
          <a:srcRect/>
          <a:stretch>
            <a:fillRect/>
          </a:stretch>
        </p:blipFill>
        <p:spPr bwMode="auto">
          <a:xfrm>
            <a:off x="901200" y="3252192"/>
            <a:ext cx="1318846" cy="885825"/>
          </a:xfrm>
          <a:prstGeom prst="rect">
            <a:avLst/>
          </a:prstGeom>
          <a:noFill/>
        </p:spPr>
      </p:pic>
      <p:sp>
        <p:nvSpPr>
          <p:cNvPr id="7" name="TextBox 6"/>
          <p:cNvSpPr txBox="1"/>
          <p:nvPr/>
        </p:nvSpPr>
        <p:spPr>
          <a:xfrm>
            <a:off x="330424" y="5257800"/>
            <a:ext cx="6984776" cy="492443"/>
          </a:xfrm>
          <a:prstGeom prst="rect">
            <a:avLst/>
          </a:prstGeom>
          <a:noFill/>
        </p:spPr>
        <p:txBody>
          <a:bodyPr wrap="square" rtlCol="0">
            <a:spAutoFit/>
          </a:bodyPr>
          <a:lstStyle/>
          <a:p>
            <a:r>
              <a:rPr lang="en-US" altLang="zh-CN" sz="2600" dirty="0" smtClean="0"/>
              <a:t>Problem: Large Scale Reasoning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None/>
            </a:pPr>
            <a:r>
              <a:rPr lang="en-US" dirty="0" err="1" smtClean="0"/>
              <a:t>MapReduce</a:t>
            </a:r>
            <a:endParaRPr lang="en-US" dirty="0"/>
          </a:p>
        </p:txBody>
      </p:sp>
      <p:sp>
        <p:nvSpPr>
          <p:cNvPr id="10" name="Content Placeholder 6"/>
          <p:cNvSpPr txBox="1">
            <a:spLocks/>
          </p:cNvSpPr>
          <p:nvPr/>
        </p:nvSpPr>
        <p:spPr>
          <a:xfrm>
            <a:off x="381000" y="1295399"/>
            <a:ext cx="8382000" cy="4267201"/>
          </a:xfrm>
          <a:prstGeom prst="rect">
            <a:avLst/>
          </a:prstGeom>
        </p:spPr>
        <p:txBody>
          <a:bodyPr/>
          <a:lstStyle>
            <a:lvl1pPr marL="173038" indent="-173038" algn="l" defTabSz="914400" rtl="0" eaLnBrk="1" latinLnBrk="0" hangingPunct="1">
              <a:lnSpc>
                <a:spcPct val="100000"/>
              </a:lnSpc>
              <a:spcBef>
                <a:spcPct val="20000"/>
              </a:spcBef>
              <a:buClr>
                <a:schemeClr val="bg1">
                  <a:lumMod val="95000"/>
                </a:schemeClr>
              </a:buClr>
              <a:buSzPct val="70000"/>
              <a:buFont typeface="Arial" pitchFamily="34" charset="0"/>
              <a:buChar char="•"/>
              <a:defRPr sz="3200" kern="1200">
                <a:solidFill>
                  <a:schemeClr val="bg1"/>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bg1">
                  <a:lumMod val="95000"/>
                </a:schemeClr>
              </a:buClr>
              <a:buSzPct val="70000"/>
              <a:buFont typeface="Arial" pitchFamily="34" charset="0"/>
              <a:buChar char="•"/>
              <a:defRPr sz="2800" kern="1200">
                <a:solidFill>
                  <a:schemeClr val="bg1"/>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400" kern="1200">
                <a:solidFill>
                  <a:schemeClr val="bg1"/>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bg1">
                  <a:lumMod val="95000"/>
                </a:schemeClr>
              </a:buClr>
              <a:buSzPct val="70000"/>
              <a:buFont typeface="Arial" pitchFamily="34" charset="0"/>
              <a:buChar char="•"/>
              <a:defRPr sz="2000" kern="1200">
                <a:solidFill>
                  <a:schemeClr val="bg1"/>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sym typeface="Wingdings"/>
              </a:rPr>
              <a:t>WebPIE</a:t>
            </a:r>
            <a:endParaRPr lang="en-US" dirty="0" smtClean="0">
              <a:sym typeface="Wingdings"/>
            </a:endParaRPr>
          </a:p>
          <a:p>
            <a:pPr>
              <a:buNone/>
            </a:pPr>
            <a:endParaRPr lang="en-US" dirty="0" smtClean="0"/>
          </a:p>
          <a:p>
            <a:pPr marL="0" indent="0">
              <a:buNone/>
            </a:pPr>
            <a:endParaRPr lang="en-US" dirty="0" smtClean="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83940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a:xfrm>
            <a:off x="0" y="-152400"/>
            <a:ext cx="8229600" cy="1143000"/>
          </a:xfrm>
        </p:spPr>
        <p:txBody>
          <a:bodyPr/>
          <a:lstStyle/>
          <a:p>
            <a:pPr>
              <a:buNone/>
            </a:pPr>
            <a:r>
              <a:rPr lang="en-US" altLang="zh-CN" dirty="0" smtClean="0"/>
              <a:t>Motivation (</a:t>
            </a:r>
            <a:r>
              <a:rPr lang="en-US" altLang="zh-CN" dirty="0" smtClean="0"/>
              <a:t>cont’d)</a:t>
            </a:r>
            <a:endParaRPr lang="zh-CN" altLang="en-US" dirty="0"/>
          </a:p>
        </p:txBody>
      </p:sp>
      <p:sp>
        <p:nvSpPr>
          <p:cNvPr id="3" name="内容占位符 2"/>
          <p:cNvSpPr>
            <a:spLocks noGrp="1"/>
          </p:cNvSpPr>
          <p:nvPr>
            <p:ph idx="1"/>
          </p:nvPr>
        </p:nvSpPr>
        <p:spPr/>
        <p:txBody>
          <a:bodyPr/>
          <a:lstStyle/>
          <a:p>
            <a:r>
              <a:rPr lang="en-US" altLang="zh-CN" dirty="0" smtClean="0"/>
              <a:t>Recent work on scalable reasoning using </a:t>
            </a:r>
            <a:r>
              <a:rPr lang="en-US" altLang="zh-CN" dirty="0" err="1" smtClean="0"/>
              <a:t>MapReduce</a:t>
            </a:r>
            <a:endParaRPr lang="en-US" altLang="zh-CN" dirty="0" smtClean="0"/>
          </a:p>
          <a:p>
            <a:pPr lvl="1"/>
            <a:r>
              <a:rPr lang="en-US" altLang="zh-CN" dirty="0" err="1" smtClean="0"/>
              <a:t>WebPIE</a:t>
            </a:r>
            <a:r>
              <a:rPr lang="en-US" altLang="zh-CN" dirty="0" smtClean="0"/>
              <a:t> (ISWC’09, ESWC’10)</a:t>
            </a:r>
          </a:p>
          <a:p>
            <a:pPr lvl="1"/>
            <a:r>
              <a:rPr lang="en-US" altLang="zh-CN" dirty="0" smtClean="0"/>
              <a:t>Fuzzy </a:t>
            </a:r>
            <a:r>
              <a:rPr lang="en-US" altLang="zh-CN" dirty="0" err="1" smtClean="0"/>
              <a:t>pD</a:t>
            </a:r>
            <a:r>
              <a:rPr lang="en-US" altLang="zh-CN" dirty="0" smtClean="0"/>
              <a:t>* (ISWC’11)</a:t>
            </a:r>
          </a:p>
          <a:p>
            <a:pPr lvl="1"/>
            <a:r>
              <a:rPr lang="en-US" altLang="zh-CN" dirty="0" smtClean="0"/>
              <a:t>Temporal RDFS (AAAI’12)</a:t>
            </a:r>
          </a:p>
          <a:p>
            <a:pPr lvl="1"/>
            <a:endParaRPr lang="en-US" altLang="zh-CN" dirty="0"/>
          </a:p>
          <a:p>
            <a:r>
              <a:rPr lang="en-US" altLang="zh-CN" dirty="0" smtClean="0"/>
              <a:t>Our contributions</a:t>
            </a:r>
          </a:p>
          <a:p>
            <a:pPr lvl="1"/>
            <a:r>
              <a:rPr lang="en-US" altLang="zh-CN" dirty="0" smtClean="0"/>
              <a:t>Large scale </a:t>
            </a:r>
            <a:r>
              <a:rPr lang="en-US" altLang="zh-CN" dirty="0" err="1" smtClean="0"/>
              <a:t>annoated</a:t>
            </a:r>
            <a:r>
              <a:rPr lang="en-US" altLang="zh-CN" dirty="0" smtClean="0"/>
              <a:t> RDFS reasoning using </a:t>
            </a:r>
            <a:r>
              <a:rPr lang="en-US" altLang="zh-CN" dirty="0" err="1" smtClean="0"/>
              <a:t>MapReduce</a:t>
            </a:r>
            <a:endParaRPr lang="zh-CN" altLang="en-US" dirty="0"/>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2539858348"/>
      </p:ext>
    </p:extLst>
  </p:cSld>
  <p:clrMapOvr>
    <a:masterClrMapping/>
  </p:clrMapOvr>
  <p:timing>
    <p:tnLst>
      <p:par>
        <p:cTn id="1" dur="indefinite" restart="never" nodeType="tmRoot"/>
      </p:par>
    </p:tnLst>
  </p:timing>
</p:sld>
</file>

<file path=ppt/theme/theme1.xml><?xml version="1.0" encoding="utf-8"?>
<a:theme xmlns:a="http://schemas.openxmlformats.org/drawingml/2006/main" name="TC018572719991">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400" b="0" i="0" u="none" strike="noStrike" kern="1200" cap="none" spc="0" normalizeH="0" baseline="0" noProof="0" dirty="0" smtClean="0">
            <a:ln>
              <a:noFill/>
            </a:ln>
            <a:solidFill>
              <a:schemeClr val="tx1"/>
            </a:solidFill>
            <a:effectLst/>
            <a:uLnTx/>
            <a:uFillTx/>
            <a:latin typeface="Perpetua" pitchFamily="18" charset="0"/>
            <a:ea typeface="+mj-ea"/>
            <a:cs typeface="+mj-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6AFA805-4404-47D2-A142-C3A37E84F3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TC018572719991</Template>
  <TotalTime>9144</TotalTime>
  <Words>1268</Words>
  <Application>Microsoft Macintosh PowerPoint</Application>
  <PresentationFormat>On-screen Show (4:3)</PresentationFormat>
  <Paragraphs>250</Paragraphs>
  <Slides>23</Slides>
  <Notes>11</Notes>
  <HiddenSlides>0</HiddenSlides>
  <MMClips>0</MMClips>
  <ScaleCrop>false</ScaleCrop>
  <HeadingPairs>
    <vt:vector size="4" baseType="variant">
      <vt:variant>
        <vt:lpstr>Design Template</vt:lpstr>
      </vt:variant>
      <vt:variant>
        <vt:i4>1</vt:i4>
      </vt:variant>
      <vt:variant>
        <vt:lpstr>Slide Titles</vt:lpstr>
      </vt:variant>
      <vt:variant>
        <vt:i4>23</vt:i4>
      </vt:variant>
    </vt:vector>
  </HeadingPairs>
  <TitlesOfParts>
    <vt:vector size="24" baseType="lpstr">
      <vt:lpstr>TC018572719991</vt:lpstr>
      <vt:lpstr>ISWC2014 Tutorial on Large Scale Reasoning Over Semantic Data </vt:lpstr>
      <vt:lpstr>Agenda  </vt:lpstr>
      <vt:lpstr>Agenda  </vt:lpstr>
      <vt:lpstr>Slide 4</vt:lpstr>
      <vt:lpstr>Session Agenda</vt:lpstr>
      <vt:lpstr>Motivation</vt:lpstr>
      <vt:lpstr>Web of Data</vt:lpstr>
      <vt:lpstr>MapReduce</vt:lpstr>
      <vt:lpstr>Motivation (cont’d)</vt:lpstr>
      <vt:lpstr>RDF</vt:lpstr>
      <vt:lpstr>Background: RDF triples</vt:lpstr>
      <vt:lpstr>Background: Example</vt:lpstr>
      <vt:lpstr>Background: Annotated RDF</vt:lpstr>
      <vt:lpstr> Naïve Implementation</vt:lpstr>
      <vt:lpstr>Challenges and solutions</vt:lpstr>
      <vt:lpstr>Challenges and solutions (cont’d)</vt:lpstr>
      <vt:lpstr>Experiment setup</vt:lpstr>
      <vt:lpstr>Experiment result -  fuzzy DBPedia</vt:lpstr>
      <vt:lpstr>Experiment result – fpdLUBM</vt:lpstr>
      <vt:lpstr>Experiment result– fpdLUBM (cont’d)</vt:lpstr>
      <vt:lpstr>Experiment result– fpdLUBM (cont’d)</vt:lpstr>
      <vt:lpstr>Experiment result– fpdLUBM (cont’d)</vt:lpstr>
      <vt:lpstr>Contact</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keywords/>
  <cp:lastModifiedBy>Raghava Mutharaju</cp:lastModifiedBy>
  <cp:revision>268</cp:revision>
  <dcterms:created xsi:type="dcterms:W3CDTF">2014-10-19T07:10:14Z</dcterms:created>
  <dcterms:modified xsi:type="dcterms:W3CDTF">2014-10-19T10:26:13Z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TC018572719991</vt:lpwstr>
  </property>
</Properties>
</file>